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0"/>
  </p:notesMasterIdLst>
  <p:sldIdLst>
    <p:sldId id="256" r:id="rId2"/>
    <p:sldId id="288" r:id="rId3"/>
    <p:sldId id="257" r:id="rId4"/>
    <p:sldId id="260" r:id="rId5"/>
    <p:sldId id="258" r:id="rId6"/>
    <p:sldId id="261" r:id="rId7"/>
    <p:sldId id="262" r:id="rId8"/>
    <p:sldId id="263" r:id="rId9"/>
    <p:sldId id="264" r:id="rId10"/>
    <p:sldId id="265" r:id="rId11"/>
    <p:sldId id="266" r:id="rId12"/>
    <p:sldId id="267" r:id="rId13"/>
    <p:sldId id="283" r:id="rId14"/>
    <p:sldId id="284" r:id="rId15"/>
    <p:sldId id="285" r:id="rId16"/>
    <p:sldId id="268" r:id="rId17"/>
    <p:sldId id="269" r:id="rId18"/>
    <p:sldId id="287"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C70FC-B360-4188-9574-3AC8A49EA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222700DA-7684-42D2-B44F-56B46E076E3C}">
      <dgm:prSet phldrT="[文本]"/>
      <dgm:spPr/>
      <dgm:t>
        <a:bodyPr/>
        <a:lstStyle/>
        <a:p>
          <a:r>
            <a:rPr lang="zh-CN" altLang="en-US" b="1" dirty="0" smtClean="0">
              <a:solidFill>
                <a:schemeClr val="tx1"/>
              </a:solidFill>
              <a:latin typeface="宋体" pitchFamily="2" charset="-122"/>
              <a:ea typeface="宋体" pitchFamily="2" charset="-122"/>
            </a:rPr>
            <a:t>一、认知影响高职院校文化自信的短板</a:t>
          </a:r>
          <a:endParaRPr lang="zh-CN" altLang="en-US" b="1" dirty="0">
            <a:solidFill>
              <a:schemeClr val="tx1"/>
            </a:solidFill>
            <a:latin typeface="宋体" pitchFamily="2" charset="-122"/>
            <a:ea typeface="宋体" pitchFamily="2" charset="-122"/>
          </a:endParaRPr>
        </a:p>
      </dgm:t>
    </dgm:pt>
    <dgm:pt modelId="{7ED71C84-CD1A-41AE-9ECD-108CEFC0C144}" type="parTrans" cxnId="{BBFDB867-8184-4FFF-9B0E-AC70F128ED98}">
      <dgm:prSet/>
      <dgm:spPr/>
      <dgm:t>
        <a:bodyPr/>
        <a:lstStyle/>
        <a:p>
          <a:endParaRPr lang="zh-CN" altLang="en-US"/>
        </a:p>
      </dgm:t>
    </dgm:pt>
    <dgm:pt modelId="{53934160-22DA-402F-A27C-B0DE297C5D9D}" type="sibTrans" cxnId="{BBFDB867-8184-4FFF-9B0E-AC70F128ED98}">
      <dgm:prSet/>
      <dgm:spPr/>
      <dgm:t>
        <a:bodyPr/>
        <a:lstStyle/>
        <a:p>
          <a:endParaRPr lang="zh-CN" altLang="en-US"/>
        </a:p>
      </dgm:t>
    </dgm:pt>
    <dgm:pt modelId="{DE6656F2-CA91-4AEC-8AF5-2BAFEDC32C21}">
      <dgm:prSet phldrT="[文本]"/>
      <dgm:spPr/>
      <dgm:t>
        <a:bodyPr/>
        <a:lstStyle/>
        <a:p>
          <a:r>
            <a:rPr lang="zh-CN" altLang="en-US" b="1" dirty="0" smtClean="0">
              <a:solidFill>
                <a:schemeClr val="tx1"/>
              </a:solidFill>
              <a:latin typeface="宋体" pitchFamily="2" charset="-122"/>
              <a:ea typeface="宋体" pitchFamily="2" charset="-122"/>
            </a:rPr>
            <a:t>二、正视高职院校的文化资源和优势</a:t>
          </a:r>
          <a:endParaRPr lang="zh-CN" altLang="en-US" b="1" dirty="0">
            <a:solidFill>
              <a:schemeClr val="tx1"/>
            </a:solidFill>
            <a:latin typeface="宋体" pitchFamily="2" charset="-122"/>
            <a:ea typeface="宋体" pitchFamily="2" charset="-122"/>
          </a:endParaRPr>
        </a:p>
      </dgm:t>
    </dgm:pt>
    <dgm:pt modelId="{A30F7A7A-1A12-40A4-B417-7941BEF68BA7}" type="parTrans" cxnId="{486BB53B-A334-4F94-89A4-B2D86A8963BF}">
      <dgm:prSet/>
      <dgm:spPr/>
      <dgm:t>
        <a:bodyPr/>
        <a:lstStyle/>
        <a:p>
          <a:endParaRPr lang="zh-CN" altLang="en-US"/>
        </a:p>
      </dgm:t>
    </dgm:pt>
    <dgm:pt modelId="{7DFC4024-E59B-425E-ACA0-66D6A5C6728A}" type="sibTrans" cxnId="{486BB53B-A334-4F94-89A4-B2D86A8963BF}">
      <dgm:prSet/>
      <dgm:spPr/>
      <dgm:t>
        <a:bodyPr/>
        <a:lstStyle/>
        <a:p>
          <a:endParaRPr lang="zh-CN" altLang="en-US"/>
        </a:p>
      </dgm:t>
    </dgm:pt>
    <dgm:pt modelId="{FC755DF2-3411-4EC1-AC5D-8FD99F6EC3EF}">
      <dgm:prSet phldrT="[文本]" custT="1"/>
      <dgm:spPr/>
      <dgm:t>
        <a:bodyPr/>
        <a:lstStyle/>
        <a:p>
          <a:pPr>
            <a:lnSpc>
              <a:spcPts val="3000"/>
            </a:lnSpc>
          </a:pPr>
          <a:r>
            <a:rPr lang="zh-CN" altLang="en-US" sz="2000" b="1" dirty="0" smtClean="0">
              <a:solidFill>
                <a:schemeClr val="tx1"/>
              </a:solidFill>
              <a:latin typeface="宋体" pitchFamily="2" charset="-122"/>
              <a:ea typeface="宋体" pitchFamily="2" charset="-122"/>
            </a:rPr>
            <a:t>三、用文化软实力唤醒高职院校师生的文化自觉，推动高职院校的科学发展</a:t>
          </a:r>
          <a:endParaRPr lang="zh-CN" altLang="en-US" sz="2000" b="1" dirty="0">
            <a:solidFill>
              <a:schemeClr val="tx1"/>
            </a:solidFill>
            <a:latin typeface="宋体" pitchFamily="2" charset="-122"/>
            <a:ea typeface="宋体" pitchFamily="2" charset="-122"/>
          </a:endParaRPr>
        </a:p>
      </dgm:t>
    </dgm:pt>
    <dgm:pt modelId="{C7E467BB-03B5-4A18-B41F-DC74BC22AC9C}" type="parTrans" cxnId="{59B5533B-1429-44A2-AA22-9AF770BB3246}">
      <dgm:prSet/>
      <dgm:spPr/>
      <dgm:t>
        <a:bodyPr/>
        <a:lstStyle/>
        <a:p>
          <a:endParaRPr lang="zh-CN" altLang="en-US"/>
        </a:p>
      </dgm:t>
    </dgm:pt>
    <dgm:pt modelId="{52169BB8-609B-454B-B7AE-666B79F2432B}" type="sibTrans" cxnId="{59B5533B-1429-44A2-AA22-9AF770BB3246}">
      <dgm:prSet/>
      <dgm:spPr/>
      <dgm:t>
        <a:bodyPr/>
        <a:lstStyle/>
        <a:p>
          <a:endParaRPr lang="zh-CN" altLang="en-US"/>
        </a:p>
      </dgm:t>
    </dgm:pt>
    <dgm:pt modelId="{A4AA8D48-4902-4311-8501-736DFF7F51C6}" type="pres">
      <dgm:prSet presAssocID="{EB2C70FC-B360-4188-9574-3AC8A49EA18D}" presName="linear" presStyleCnt="0">
        <dgm:presLayoutVars>
          <dgm:dir/>
          <dgm:animLvl val="lvl"/>
          <dgm:resizeHandles val="exact"/>
        </dgm:presLayoutVars>
      </dgm:prSet>
      <dgm:spPr/>
    </dgm:pt>
    <dgm:pt modelId="{D21FC61E-4729-4E9A-A459-33D3B598D2B1}" type="pres">
      <dgm:prSet presAssocID="{222700DA-7684-42D2-B44F-56B46E076E3C}" presName="parentLin" presStyleCnt="0"/>
      <dgm:spPr/>
    </dgm:pt>
    <dgm:pt modelId="{A7E9EEFE-3FAD-4DEE-961D-172B866B20AC}" type="pres">
      <dgm:prSet presAssocID="{222700DA-7684-42D2-B44F-56B46E076E3C}" presName="parentLeftMargin" presStyleLbl="node1" presStyleIdx="0" presStyleCnt="3"/>
      <dgm:spPr/>
    </dgm:pt>
    <dgm:pt modelId="{75921352-0480-47AE-9112-CAA74757C6AB}" type="pres">
      <dgm:prSet presAssocID="{222700DA-7684-42D2-B44F-56B46E076E3C}" presName="parentText" presStyleLbl="node1" presStyleIdx="0" presStyleCnt="3" custScaleX="102777" custLinFactNeighborX="16630" custLinFactNeighborY="5946">
        <dgm:presLayoutVars>
          <dgm:chMax val="0"/>
          <dgm:bulletEnabled val="1"/>
        </dgm:presLayoutVars>
      </dgm:prSet>
      <dgm:spPr/>
    </dgm:pt>
    <dgm:pt modelId="{06B745D3-51E4-461D-B579-CE8880BB7D43}" type="pres">
      <dgm:prSet presAssocID="{222700DA-7684-42D2-B44F-56B46E076E3C}" presName="negativeSpace" presStyleCnt="0"/>
      <dgm:spPr/>
    </dgm:pt>
    <dgm:pt modelId="{C9F8173A-2546-4C03-97DF-B88A2850A211}" type="pres">
      <dgm:prSet presAssocID="{222700DA-7684-42D2-B44F-56B46E076E3C}" presName="childText" presStyleLbl="conFgAcc1" presStyleIdx="0" presStyleCnt="3">
        <dgm:presLayoutVars>
          <dgm:bulletEnabled val="1"/>
        </dgm:presLayoutVars>
      </dgm:prSet>
      <dgm:spPr/>
    </dgm:pt>
    <dgm:pt modelId="{CA5806B3-DB7F-48E5-8FBA-4DF51B285827}" type="pres">
      <dgm:prSet presAssocID="{53934160-22DA-402F-A27C-B0DE297C5D9D}" presName="spaceBetweenRectangles" presStyleCnt="0"/>
      <dgm:spPr/>
    </dgm:pt>
    <dgm:pt modelId="{32B751C3-F21C-497F-8AB9-301D0DCB20B2}" type="pres">
      <dgm:prSet presAssocID="{DE6656F2-CA91-4AEC-8AF5-2BAFEDC32C21}" presName="parentLin" presStyleCnt="0"/>
      <dgm:spPr/>
    </dgm:pt>
    <dgm:pt modelId="{CB758961-2383-44B7-BF6C-46621C556027}" type="pres">
      <dgm:prSet presAssocID="{DE6656F2-CA91-4AEC-8AF5-2BAFEDC32C21}" presName="parentLeftMargin" presStyleLbl="node1" presStyleIdx="0" presStyleCnt="3"/>
      <dgm:spPr/>
    </dgm:pt>
    <dgm:pt modelId="{6899258B-5F4E-487C-9306-2100952F13E4}" type="pres">
      <dgm:prSet presAssocID="{DE6656F2-CA91-4AEC-8AF5-2BAFEDC32C21}" presName="parentText" presStyleLbl="node1" presStyleIdx="1" presStyleCnt="3" custScaleX="105363" custLinFactNeighborX="16630" custLinFactNeighborY="1470">
        <dgm:presLayoutVars>
          <dgm:chMax val="0"/>
          <dgm:bulletEnabled val="1"/>
        </dgm:presLayoutVars>
      </dgm:prSet>
      <dgm:spPr/>
      <dgm:t>
        <a:bodyPr/>
        <a:lstStyle/>
        <a:p>
          <a:endParaRPr lang="zh-CN" altLang="en-US"/>
        </a:p>
      </dgm:t>
    </dgm:pt>
    <dgm:pt modelId="{6208CE18-DC05-482D-B987-FABE95C55D82}" type="pres">
      <dgm:prSet presAssocID="{DE6656F2-CA91-4AEC-8AF5-2BAFEDC32C21}" presName="negativeSpace" presStyleCnt="0"/>
      <dgm:spPr/>
    </dgm:pt>
    <dgm:pt modelId="{9E7543E7-778B-4C23-9B8D-DB28112BF974}" type="pres">
      <dgm:prSet presAssocID="{DE6656F2-CA91-4AEC-8AF5-2BAFEDC32C21}" presName="childText" presStyleLbl="conFgAcc1" presStyleIdx="1" presStyleCnt="3">
        <dgm:presLayoutVars>
          <dgm:bulletEnabled val="1"/>
        </dgm:presLayoutVars>
      </dgm:prSet>
      <dgm:spPr/>
    </dgm:pt>
    <dgm:pt modelId="{C4FF431C-DDF8-4F83-A12C-D717FCFCB40D}" type="pres">
      <dgm:prSet presAssocID="{7DFC4024-E59B-425E-ACA0-66D6A5C6728A}" presName="spaceBetweenRectangles" presStyleCnt="0"/>
      <dgm:spPr/>
    </dgm:pt>
    <dgm:pt modelId="{4A792F24-F05A-445C-A368-074C2EDCCB38}" type="pres">
      <dgm:prSet presAssocID="{FC755DF2-3411-4EC1-AC5D-8FD99F6EC3EF}" presName="parentLin" presStyleCnt="0"/>
      <dgm:spPr/>
    </dgm:pt>
    <dgm:pt modelId="{E3E2768C-D873-41A2-9B54-34E70C158698}" type="pres">
      <dgm:prSet presAssocID="{FC755DF2-3411-4EC1-AC5D-8FD99F6EC3EF}" presName="parentLeftMargin" presStyleLbl="node1" presStyleIdx="1" presStyleCnt="3"/>
      <dgm:spPr/>
    </dgm:pt>
    <dgm:pt modelId="{FC8EC5BE-2945-4439-83C4-53BF70BB5473}" type="pres">
      <dgm:prSet presAssocID="{FC755DF2-3411-4EC1-AC5D-8FD99F6EC3EF}" presName="parentText" presStyleLbl="node1" presStyleIdx="2" presStyleCnt="3" custScaleX="133101" custScaleY="143490" custLinFactNeighborX="-2713" custLinFactNeighborY="5880">
        <dgm:presLayoutVars>
          <dgm:chMax val="0"/>
          <dgm:bulletEnabled val="1"/>
        </dgm:presLayoutVars>
      </dgm:prSet>
      <dgm:spPr/>
      <dgm:t>
        <a:bodyPr/>
        <a:lstStyle/>
        <a:p>
          <a:endParaRPr lang="zh-CN" altLang="en-US"/>
        </a:p>
      </dgm:t>
    </dgm:pt>
    <dgm:pt modelId="{BA078333-D643-46A8-95AC-4D04A42B2FD6}" type="pres">
      <dgm:prSet presAssocID="{FC755DF2-3411-4EC1-AC5D-8FD99F6EC3EF}" presName="negativeSpace" presStyleCnt="0"/>
      <dgm:spPr/>
    </dgm:pt>
    <dgm:pt modelId="{34A663BB-0891-4EF5-B461-40AC42360D20}" type="pres">
      <dgm:prSet presAssocID="{FC755DF2-3411-4EC1-AC5D-8FD99F6EC3EF}" presName="childText" presStyleLbl="conFgAcc1" presStyleIdx="2" presStyleCnt="3">
        <dgm:presLayoutVars>
          <dgm:bulletEnabled val="1"/>
        </dgm:presLayoutVars>
      </dgm:prSet>
      <dgm:spPr/>
    </dgm:pt>
  </dgm:ptLst>
  <dgm:cxnLst>
    <dgm:cxn modelId="{E73A7CBB-6956-4ABC-99AB-3BA9166CBB66}" type="presOf" srcId="{DE6656F2-CA91-4AEC-8AF5-2BAFEDC32C21}" destId="{6899258B-5F4E-487C-9306-2100952F13E4}" srcOrd="1" destOrd="0" presId="urn:microsoft.com/office/officeart/2005/8/layout/list1"/>
    <dgm:cxn modelId="{2A784B70-5E3E-4337-AAFB-5CE2DFA75C84}" type="presOf" srcId="{FC755DF2-3411-4EC1-AC5D-8FD99F6EC3EF}" destId="{E3E2768C-D873-41A2-9B54-34E70C158698}" srcOrd="0" destOrd="0" presId="urn:microsoft.com/office/officeart/2005/8/layout/list1"/>
    <dgm:cxn modelId="{486BB53B-A334-4F94-89A4-B2D86A8963BF}" srcId="{EB2C70FC-B360-4188-9574-3AC8A49EA18D}" destId="{DE6656F2-CA91-4AEC-8AF5-2BAFEDC32C21}" srcOrd="1" destOrd="0" parTransId="{A30F7A7A-1A12-40A4-B417-7941BEF68BA7}" sibTransId="{7DFC4024-E59B-425E-ACA0-66D6A5C6728A}"/>
    <dgm:cxn modelId="{C34E0CDE-5E3F-47E4-B15A-1ED4903F4556}" type="presOf" srcId="{222700DA-7684-42D2-B44F-56B46E076E3C}" destId="{75921352-0480-47AE-9112-CAA74757C6AB}" srcOrd="1" destOrd="0" presId="urn:microsoft.com/office/officeart/2005/8/layout/list1"/>
    <dgm:cxn modelId="{BBFDB867-8184-4FFF-9B0E-AC70F128ED98}" srcId="{EB2C70FC-B360-4188-9574-3AC8A49EA18D}" destId="{222700DA-7684-42D2-B44F-56B46E076E3C}" srcOrd="0" destOrd="0" parTransId="{7ED71C84-CD1A-41AE-9ECD-108CEFC0C144}" sibTransId="{53934160-22DA-402F-A27C-B0DE297C5D9D}"/>
    <dgm:cxn modelId="{0F628442-C172-400A-85CD-8BBFB8809CFC}" type="presOf" srcId="{222700DA-7684-42D2-B44F-56B46E076E3C}" destId="{A7E9EEFE-3FAD-4DEE-961D-172B866B20AC}" srcOrd="0" destOrd="0" presId="urn:microsoft.com/office/officeart/2005/8/layout/list1"/>
    <dgm:cxn modelId="{0FD3F38B-6DAF-4593-9FAD-67C3AD00AA19}" type="presOf" srcId="{DE6656F2-CA91-4AEC-8AF5-2BAFEDC32C21}" destId="{CB758961-2383-44B7-BF6C-46621C556027}" srcOrd="0" destOrd="0" presId="urn:microsoft.com/office/officeart/2005/8/layout/list1"/>
    <dgm:cxn modelId="{59B5533B-1429-44A2-AA22-9AF770BB3246}" srcId="{EB2C70FC-B360-4188-9574-3AC8A49EA18D}" destId="{FC755DF2-3411-4EC1-AC5D-8FD99F6EC3EF}" srcOrd="2" destOrd="0" parTransId="{C7E467BB-03B5-4A18-B41F-DC74BC22AC9C}" sibTransId="{52169BB8-609B-454B-B7AE-666B79F2432B}"/>
    <dgm:cxn modelId="{A0BD0765-948C-4F13-A314-9EF3467AB16A}" type="presOf" srcId="{EB2C70FC-B360-4188-9574-3AC8A49EA18D}" destId="{A4AA8D48-4902-4311-8501-736DFF7F51C6}" srcOrd="0" destOrd="0" presId="urn:microsoft.com/office/officeart/2005/8/layout/list1"/>
    <dgm:cxn modelId="{B90C0613-0FAE-4C7F-AC15-2D8E71455022}" type="presOf" srcId="{FC755DF2-3411-4EC1-AC5D-8FD99F6EC3EF}" destId="{FC8EC5BE-2945-4439-83C4-53BF70BB5473}" srcOrd="1" destOrd="0" presId="urn:microsoft.com/office/officeart/2005/8/layout/list1"/>
    <dgm:cxn modelId="{EEC93A40-95B3-469B-B48C-ABED4F43C819}" type="presParOf" srcId="{A4AA8D48-4902-4311-8501-736DFF7F51C6}" destId="{D21FC61E-4729-4E9A-A459-33D3B598D2B1}" srcOrd="0" destOrd="0" presId="urn:microsoft.com/office/officeart/2005/8/layout/list1"/>
    <dgm:cxn modelId="{EFDC4828-78FF-4057-BA55-66084C87D760}" type="presParOf" srcId="{D21FC61E-4729-4E9A-A459-33D3B598D2B1}" destId="{A7E9EEFE-3FAD-4DEE-961D-172B866B20AC}" srcOrd="0" destOrd="0" presId="urn:microsoft.com/office/officeart/2005/8/layout/list1"/>
    <dgm:cxn modelId="{8E50D30F-9CDE-465D-99D8-C41E245416F2}" type="presParOf" srcId="{D21FC61E-4729-4E9A-A459-33D3B598D2B1}" destId="{75921352-0480-47AE-9112-CAA74757C6AB}" srcOrd="1" destOrd="0" presId="urn:microsoft.com/office/officeart/2005/8/layout/list1"/>
    <dgm:cxn modelId="{48CA1B13-8CF8-4267-B1FF-0095884068B0}" type="presParOf" srcId="{A4AA8D48-4902-4311-8501-736DFF7F51C6}" destId="{06B745D3-51E4-461D-B579-CE8880BB7D43}" srcOrd="1" destOrd="0" presId="urn:microsoft.com/office/officeart/2005/8/layout/list1"/>
    <dgm:cxn modelId="{283973B3-315E-4822-A828-F02463D904D9}" type="presParOf" srcId="{A4AA8D48-4902-4311-8501-736DFF7F51C6}" destId="{C9F8173A-2546-4C03-97DF-B88A2850A211}" srcOrd="2" destOrd="0" presId="urn:microsoft.com/office/officeart/2005/8/layout/list1"/>
    <dgm:cxn modelId="{F845C558-B39B-476F-B534-BBEC8658742D}" type="presParOf" srcId="{A4AA8D48-4902-4311-8501-736DFF7F51C6}" destId="{CA5806B3-DB7F-48E5-8FBA-4DF51B285827}" srcOrd="3" destOrd="0" presId="urn:microsoft.com/office/officeart/2005/8/layout/list1"/>
    <dgm:cxn modelId="{91F67DDE-1EDB-4E3A-83A6-1A50E1F8F55E}" type="presParOf" srcId="{A4AA8D48-4902-4311-8501-736DFF7F51C6}" destId="{32B751C3-F21C-497F-8AB9-301D0DCB20B2}" srcOrd="4" destOrd="0" presId="urn:microsoft.com/office/officeart/2005/8/layout/list1"/>
    <dgm:cxn modelId="{424C4559-0D0F-43E6-B33B-AE6CFF513118}" type="presParOf" srcId="{32B751C3-F21C-497F-8AB9-301D0DCB20B2}" destId="{CB758961-2383-44B7-BF6C-46621C556027}" srcOrd="0" destOrd="0" presId="urn:microsoft.com/office/officeart/2005/8/layout/list1"/>
    <dgm:cxn modelId="{07F58170-311E-4543-8C93-2860CA51C1DA}" type="presParOf" srcId="{32B751C3-F21C-497F-8AB9-301D0DCB20B2}" destId="{6899258B-5F4E-487C-9306-2100952F13E4}" srcOrd="1" destOrd="0" presId="urn:microsoft.com/office/officeart/2005/8/layout/list1"/>
    <dgm:cxn modelId="{C56584E6-CAA3-442C-B04E-60F736585B3B}" type="presParOf" srcId="{A4AA8D48-4902-4311-8501-736DFF7F51C6}" destId="{6208CE18-DC05-482D-B987-FABE95C55D82}" srcOrd="5" destOrd="0" presId="urn:microsoft.com/office/officeart/2005/8/layout/list1"/>
    <dgm:cxn modelId="{C74C8A18-015E-4A9C-959E-50569482EE0B}" type="presParOf" srcId="{A4AA8D48-4902-4311-8501-736DFF7F51C6}" destId="{9E7543E7-778B-4C23-9B8D-DB28112BF974}" srcOrd="6" destOrd="0" presId="urn:microsoft.com/office/officeart/2005/8/layout/list1"/>
    <dgm:cxn modelId="{4FB86F45-4496-4721-9E4D-5008F8864D99}" type="presParOf" srcId="{A4AA8D48-4902-4311-8501-736DFF7F51C6}" destId="{C4FF431C-DDF8-4F83-A12C-D717FCFCB40D}" srcOrd="7" destOrd="0" presId="urn:microsoft.com/office/officeart/2005/8/layout/list1"/>
    <dgm:cxn modelId="{77BA9453-5A9E-456A-B678-3F4578C00CDE}" type="presParOf" srcId="{A4AA8D48-4902-4311-8501-736DFF7F51C6}" destId="{4A792F24-F05A-445C-A368-074C2EDCCB38}" srcOrd="8" destOrd="0" presId="urn:microsoft.com/office/officeart/2005/8/layout/list1"/>
    <dgm:cxn modelId="{F78C8900-2B0A-4C88-B104-A09A8431237E}" type="presParOf" srcId="{4A792F24-F05A-445C-A368-074C2EDCCB38}" destId="{E3E2768C-D873-41A2-9B54-34E70C158698}" srcOrd="0" destOrd="0" presId="urn:microsoft.com/office/officeart/2005/8/layout/list1"/>
    <dgm:cxn modelId="{5756BCE8-18E0-42AD-8166-78C5A569B5E4}" type="presParOf" srcId="{4A792F24-F05A-445C-A368-074C2EDCCB38}" destId="{FC8EC5BE-2945-4439-83C4-53BF70BB5473}" srcOrd="1" destOrd="0" presId="urn:microsoft.com/office/officeart/2005/8/layout/list1"/>
    <dgm:cxn modelId="{69554527-F2E1-4E77-8FDC-80290043EE33}" type="presParOf" srcId="{A4AA8D48-4902-4311-8501-736DFF7F51C6}" destId="{BA078333-D643-46A8-95AC-4D04A42B2FD6}" srcOrd="9" destOrd="0" presId="urn:microsoft.com/office/officeart/2005/8/layout/list1"/>
    <dgm:cxn modelId="{54C8C97D-B78A-4A9D-9C69-B2A0C5892220}" type="presParOf" srcId="{A4AA8D48-4902-4311-8501-736DFF7F51C6}" destId="{34A663BB-0891-4EF5-B461-40AC42360D2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8173A-2546-4C03-97DF-B88A2850A211}">
      <dsp:nvSpPr>
        <dsp:cNvPr id="0" name=""/>
        <dsp:cNvSpPr/>
      </dsp:nvSpPr>
      <dsp:spPr>
        <a:xfrm>
          <a:off x="0" y="528630"/>
          <a:ext cx="7408862" cy="5292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921352-0480-47AE-9112-CAA74757C6AB}">
      <dsp:nvSpPr>
        <dsp:cNvPr id="0" name=""/>
        <dsp:cNvSpPr/>
      </dsp:nvSpPr>
      <dsp:spPr>
        <a:xfrm>
          <a:off x="432047" y="255531"/>
          <a:ext cx="5330224" cy="6199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026" tIns="0" rIns="196026" bIns="0" numCol="1" spcCol="1270" anchor="ctr" anchorCtr="0">
          <a:noAutofit/>
        </a:bodyPr>
        <a:lstStyle/>
        <a:p>
          <a:pPr lvl="0" algn="l" defTabSz="933450">
            <a:lnSpc>
              <a:spcPct val="90000"/>
            </a:lnSpc>
            <a:spcBef>
              <a:spcPct val="0"/>
            </a:spcBef>
            <a:spcAft>
              <a:spcPct val="35000"/>
            </a:spcAft>
          </a:pPr>
          <a:r>
            <a:rPr lang="zh-CN" altLang="en-US" sz="2100" b="1" kern="1200" dirty="0" smtClean="0">
              <a:solidFill>
                <a:schemeClr val="tx1"/>
              </a:solidFill>
              <a:latin typeface="宋体" pitchFamily="2" charset="-122"/>
              <a:ea typeface="宋体" pitchFamily="2" charset="-122"/>
            </a:rPr>
            <a:t>一、认知影响高职院校文化自信的短板</a:t>
          </a:r>
          <a:endParaRPr lang="zh-CN" altLang="en-US" sz="2100" b="1" kern="1200" dirty="0">
            <a:solidFill>
              <a:schemeClr val="tx1"/>
            </a:solidFill>
            <a:latin typeface="宋体" pitchFamily="2" charset="-122"/>
            <a:ea typeface="宋体" pitchFamily="2" charset="-122"/>
          </a:endParaRPr>
        </a:p>
      </dsp:txBody>
      <dsp:txXfrm>
        <a:off x="462309" y="285793"/>
        <a:ext cx="5269700" cy="559396"/>
      </dsp:txXfrm>
    </dsp:sp>
    <dsp:sp modelId="{9E7543E7-778B-4C23-9B8D-DB28112BF974}">
      <dsp:nvSpPr>
        <dsp:cNvPr id="0" name=""/>
        <dsp:cNvSpPr/>
      </dsp:nvSpPr>
      <dsp:spPr>
        <a:xfrm>
          <a:off x="0" y="1481190"/>
          <a:ext cx="7408862" cy="5292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99258B-5F4E-487C-9306-2100952F13E4}">
      <dsp:nvSpPr>
        <dsp:cNvPr id="0" name=""/>
        <dsp:cNvSpPr/>
      </dsp:nvSpPr>
      <dsp:spPr>
        <a:xfrm>
          <a:off x="432047" y="1180343"/>
          <a:ext cx="5464339" cy="61992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026" tIns="0" rIns="196026" bIns="0" numCol="1" spcCol="1270" anchor="ctr" anchorCtr="0">
          <a:noAutofit/>
        </a:bodyPr>
        <a:lstStyle/>
        <a:p>
          <a:pPr lvl="0" algn="l" defTabSz="933450">
            <a:lnSpc>
              <a:spcPct val="90000"/>
            </a:lnSpc>
            <a:spcBef>
              <a:spcPct val="0"/>
            </a:spcBef>
            <a:spcAft>
              <a:spcPct val="35000"/>
            </a:spcAft>
          </a:pPr>
          <a:r>
            <a:rPr lang="zh-CN" altLang="en-US" sz="2100" b="1" kern="1200" dirty="0" smtClean="0">
              <a:solidFill>
                <a:schemeClr val="tx1"/>
              </a:solidFill>
              <a:latin typeface="宋体" pitchFamily="2" charset="-122"/>
              <a:ea typeface="宋体" pitchFamily="2" charset="-122"/>
            </a:rPr>
            <a:t>二、正视高职院校的文化资源和优势</a:t>
          </a:r>
          <a:endParaRPr lang="zh-CN" altLang="en-US" sz="2100" b="1" kern="1200" dirty="0">
            <a:solidFill>
              <a:schemeClr val="tx1"/>
            </a:solidFill>
            <a:latin typeface="宋体" pitchFamily="2" charset="-122"/>
            <a:ea typeface="宋体" pitchFamily="2" charset="-122"/>
          </a:endParaRPr>
        </a:p>
      </dsp:txBody>
      <dsp:txXfrm>
        <a:off x="462309" y="1210605"/>
        <a:ext cx="5403815" cy="559396"/>
      </dsp:txXfrm>
    </dsp:sp>
    <dsp:sp modelId="{34A663BB-0891-4EF5-B461-40AC42360D20}">
      <dsp:nvSpPr>
        <dsp:cNvPr id="0" name=""/>
        <dsp:cNvSpPr/>
      </dsp:nvSpPr>
      <dsp:spPr>
        <a:xfrm>
          <a:off x="0" y="2703354"/>
          <a:ext cx="7408862" cy="5292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8EC5BE-2945-4439-83C4-53BF70BB5473}">
      <dsp:nvSpPr>
        <dsp:cNvPr id="0" name=""/>
        <dsp:cNvSpPr/>
      </dsp:nvSpPr>
      <dsp:spPr>
        <a:xfrm>
          <a:off x="360392" y="2160242"/>
          <a:ext cx="6902888" cy="88952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026" tIns="0" rIns="196026" bIns="0" numCol="1" spcCol="1270" anchor="ctr" anchorCtr="0">
          <a:noAutofit/>
        </a:bodyPr>
        <a:lstStyle/>
        <a:p>
          <a:pPr lvl="0" algn="l" defTabSz="889000">
            <a:lnSpc>
              <a:spcPts val="3000"/>
            </a:lnSpc>
            <a:spcBef>
              <a:spcPct val="0"/>
            </a:spcBef>
            <a:spcAft>
              <a:spcPct val="35000"/>
            </a:spcAft>
          </a:pPr>
          <a:r>
            <a:rPr lang="zh-CN" altLang="en-US" sz="2000" b="1" kern="1200" dirty="0" smtClean="0">
              <a:solidFill>
                <a:schemeClr val="tx1"/>
              </a:solidFill>
              <a:latin typeface="宋体" pitchFamily="2" charset="-122"/>
              <a:ea typeface="宋体" pitchFamily="2" charset="-122"/>
            </a:rPr>
            <a:t>三、用文化软实力唤醒高职院校师生的文化自觉，推动高职院校的科学发展</a:t>
          </a:r>
          <a:endParaRPr lang="zh-CN" altLang="en-US" sz="2000" b="1" kern="1200" dirty="0">
            <a:solidFill>
              <a:schemeClr val="tx1"/>
            </a:solidFill>
            <a:latin typeface="宋体" pitchFamily="2" charset="-122"/>
            <a:ea typeface="宋体" pitchFamily="2" charset="-122"/>
          </a:endParaRPr>
        </a:p>
      </dsp:txBody>
      <dsp:txXfrm>
        <a:off x="403815" y="2203665"/>
        <a:ext cx="6816042" cy="80267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2D380-A9EC-49D0-9717-CB247D4A37FF}" type="datetimeFigureOut">
              <a:rPr lang="zh-CN" altLang="en-US" smtClean="0"/>
              <a:t>2011/11/26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8D335A-C047-4ECE-AE02-701920BEC92D}" type="slidenum">
              <a:rPr lang="zh-CN" altLang="en-US" smtClean="0"/>
              <a:t>‹#›</a:t>
            </a:fld>
            <a:endParaRPr lang="zh-CN" altLang="en-US"/>
          </a:p>
        </p:txBody>
      </p:sp>
    </p:spTree>
    <p:extLst>
      <p:ext uri="{BB962C8B-B14F-4D97-AF65-F5344CB8AC3E}">
        <p14:creationId xmlns:p14="http://schemas.microsoft.com/office/powerpoint/2010/main" val="2481602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8D335A-C047-4ECE-AE02-701920BEC92D}" type="slidenum">
              <a:rPr lang="zh-CN" altLang="en-US" smtClean="0"/>
              <a:t>3</a:t>
            </a:fld>
            <a:endParaRPr lang="zh-CN" altLang="en-US"/>
          </a:p>
        </p:txBody>
      </p:sp>
    </p:spTree>
    <p:extLst>
      <p:ext uri="{BB962C8B-B14F-4D97-AF65-F5344CB8AC3E}">
        <p14:creationId xmlns:p14="http://schemas.microsoft.com/office/powerpoint/2010/main" val="2182437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8D335A-C047-4ECE-AE02-701920BEC92D}" type="slidenum">
              <a:rPr lang="zh-CN" altLang="en-US" smtClean="0"/>
              <a:t>10</a:t>
            </a:fld>
            <a:endParaRPr lang="zh-CN" altLang="en-US"/>
          </a:p>
        </p:txBody>
      </p:sp>
    </p:spTree>
    <p:extLst>
      <p:ext uri="{BB962C8B-B14F-4D97-AF65-F5344CB8AC3E}">
        <p14:creationId xmlns:p14="http://schemas.microsoft.com/office/powerpoint/2010/main" val="2925092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8D335A-C047-4ECE-AE02-701920BEC92D}" type="slidenum">
              <a:rPr lang="zh-CN" altLang="en-US" smtClean="0"/>
              <a:t>18</a:t>
            </a:fld>
            <a:endParaRPr lang="zh-CN" altLang="en-US"/>
          </a:p>
        </p:txBody>
      </p:sp>
    </p:spTree>
    <p:extLst>
      <p:ext uri="{BB962C8B-B14F-4D97-AF65-F5344CB8AC3E}">
        <p14:creationId xmlns:p14="http://schemas.microsoft.com/office/powerpoint/2010/main" val="4203066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E427B6F-7A19-4F9A-B288-66B4C286F0F0}"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E427B6F-7A19-4F9A-B288-66B4C286F0F0}"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E427B6F-7A19-4F9A-B288-66B4C286F0F0}"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E427B6F-7A19-4F9A-B288-66B4C286F0F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E427B6F-7A19-4F9A-B288-66B4C286F0F0}"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899FB3C-77F5-46B9-90A6-E87E97D39430}" type="datetimeFigureOut">
              <a:rPr lang="zh-CN" altLang="en-US" smtClean="0"/>
              <a:t>2011/11/26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E427B6F-7A19-4F9A-B288-66B4C286F0F0}"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0899FB3C-77F5-46B9-90A6-E87E97D39430}" type="datetimeFigureOut">
              <a:rPr lang="zh-CN" altLang="en-US" smtClean="0"/>
              <a:t>2011/11/26</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E427B6F-7A19-4F9A-B288-66B4C286F0F0}"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412776"/>
            <a:ext cx="7772400" cy="2664296"/>
          </a:xfrm>
          <a:ln>
            <a:solidFill>
              <a:schemeClr val="accent1"/>
            </a:solidFill>
          </a:ln>
        </p:spPr>
        <p:txBody>
          <a:bodyPr>
            <a:normAutofit fontScale="90000"/>
          </a:bodyPr>
          <a:lstStyle/>
          <a:p>
            <a:pPr>
              <a:lnSpc>
                <a:spcPct val="150000"/>
              </a:lnSpc>
            </a:pPr>
            <a:r>
              <a:rPr lang="zh-CN" altLang="zh-CN" sz="4800" b="1" dirty="0">
                <a:solidFill>
                  <a:srgbClr val="002060"/>
                </a:solidFill>
                <a:latin typeface="宋体" pitchFamily="2" charset="-122"/>
                <a:ea typeface="宋体" pitchFamily="2" charset="-122"/>
              </a:rPr>
              <a:t>在文化自信与自觉中寻找高职院校发展的动力源</a:t>
            </a:r>
            <a:r>
              <a:rPr lang="zh-CN" altLang="zh-CN" dirty="0">
                <a:solidFill>
                  <a:schemeClr val="tx1"/>
                </a:solidFill>
              </a:rPr>
              <a:t/>
            </a:r>
            <a:br>
              <a:rPr lang="zh-CN" altLang="zh-CN" dirty="0">
                <a:solidFill>
                  <a:schemeClr val="tx1"/>
                </a:solidFill>
              </a:rPr>
            </a:br>
            <a:endParaRPr lang="zh-CN" altLang="en-US" dirty="0">
              <a:solidFill>
                <a:schemeClr val="tx1"/>
              </a:solidFill>
            </a:endParaRPr>
          </a:p>
        </p:txBody>
      </p:sp>
      <p:sp>
        <p:nvSpPr>
          <p:cNvPr id="3" name="副标题 2"/>
          <p:cNvSpPr>
            <a:spLocks noGrp="1"/>
          </p:cNvSpPr>
          <p:nvPr>
            <p:ph type="subTitle" idx="1"/>
          </p:nvPr>
        </p:nvSpPr>
        <p:spPr>
          <a:xfrm>
            <a:off x="1403648" y="4221088"/>
            <a:ext cx="6400800" cy="1224136"/>
          </a:xfrm>
        </p:spPr>
        <p:txBody>
          <a:bodyPr>
            <a:noAutofit/>
          </a:bodyPr>
          <a:lstStyle/>
          <a:p>
            <a:pPr>
              <a:lnSpc>
                <a:spcPct val="150000"/>
              </a:lnSpc>
            </a:pPr>
            <a:r>
              <a:rPr lang="zh-CN" altLang="en-US" sz="2400" dirty="0" smtClean="0">
                <a:solidFill>
                  <a:srgbClr val="002060"/>
                </a:solidFill>
                <a:latin typeface="黑体" pitchFamily="49" charset="-122"/>
                <a:ea typeface="黑体" pitchFamily="49" charset="-122"/>
              </a:rPr>
              <a:t>北京财贸职业学院党委书记  韩宪洲</a:t>
            </a:r>
            <a:endParaRPr lang="en-US" altLang="zh-CN" sz="2400" dirty="0" smtClean="0">
              <a:solidFill>
                <a:srgbClr val="002060"/>
              </a:solidFill>
              <a:latin typeface="黑体" pitchFamily="49" charset="-122"/>
              <a:ea typeface="黑体" pitchFamily="49" charset="-122"/>
            </a:endParaRPr>
          </a:p>
          <a:p>
            <a:pPr>
              <a:lnSpc>
                <a:spcPct val="150000"/>
              </a:lnSpc>
            </a:pPr>
            <a:r>
              <a:rPr lang="en-US" altLang="zh-CN" sz="2400" dirty="0" smtClean="0">
                <a:solidFill>
                  <a:srgbClr val="002060"/>
                </a:solidFill>
                <a:latin typeface="黑体" pitchFamily="49" charset="-122"/>
                <a:ea typeface="黑体" pitchFamily="49" charset="-122"/>
              </a:rPr>
              <a:t>2012</a:t>
            </a:r>
            <a:r>
              <a:rPr lang="zh-CN" altLang="en-US" sz="2400" dirty="0" smtClean="0">
                <a:solidFill>
                  <a:srgbClr val="002060"/>
                </a:solidFill>
                <a:latin typeface="黑体" pitchFamily="49" charset="-122"/>
                <a:ea typeface="黑体" pitchFamily="49" charset="-122"/>
              </a:rPr>
              <a:t>年</a:t>
            </a:r>
            <a:r>
              <a:rPr lang="en-US" altLang="zh-CN" sz="2400" dirty="0" smtClean="0">
                <a:solidFill>
                  <a:srgbClr val="002060"/>
                </a:solidFill>
                <a:latin typeface="黑体" pitchFamily="49" charset="-122"/>
                <a:ea typeface="黑体" pitchFamily="49" charset="-122"/>
              </a:rPr>
              <a:t>12</a:t>
            </a:r>
            <a:r>
              <a:rPr lang="zh-CN" altLang="en-US" sz="2400" dirty="0" smtClean="0">
                <a:solidFill>
                  <a:srgbClr val="002060"/>
                </a:solidFill>
                <a:latin typeface="黑体" pitchFamily="49" charset="-122"/>
                <a:ea typeface="黑体" pitchFamily="49" charset="-122"/>
              </a:rPr>
              <a:t>月</a:t>
            </a:r>
            <a:r>
              <a:rPr lang="en-US" altLang="zh-CN" sz="2400" dirty="0" smtClean="0">
                <a:solidFill>
                  <a:srgbClr val="002060"/>
                </a:solidFill>
                <a:latin typeface="黑体" pitchFamily="49" charset="-122"/>
                <a:ea typeface="黑体" pitchFamily="49" charset="-122"/>
              </a:rPr>
              <a:t>2</a:t>
            </a:r>
            <a:r>
              <a:rPr lang="zh-CN" altLang="en-US" sz="2400" dirty="0" smtClean="0">
                <a:solidFill>
                  <a:srgbClr val="002060"/>
                </a:solidFill>
                <a:latin typeface="黑体" pitchFamily="49" charset="-122"/>
                <a:ea typeface="黑体" pitchFamily="49" charset="-122"/>
              </a:rPr>
              <a:t>日</a:t>
            </a:r>
            <a:endParaRPr lang="zh-CN" altLang="en-US" sz="2400" dirty="0">
              <a:solidFill>
                <a:srgbClr val="002060"/>
              </a:solidFill>
              <a:latin typeface="黑体" pitchFamily="49" charset="-122"/>
              <a:ea typeface="黑体" pitchFamily="49" charset="-122"/>
            </a:endParaRPr>
          </a:p>
        </p:txBody>
      </p:sp>
    </p:spTree>
    <p:extLst>
      <p:ext uri="{BB962C8B-B14F-4D97-AF65-F5344CB8AC3E}">
        <p14:creationId xmlns:p14="http://schemas.microsoft.com/office/powerpoint/2010/main" val="921225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916832"/>
            <a:ext cx="7632848" cy="4824536"/>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a:t>
            </a:r>
            <a:r>
              <a:rPr lang="zh-CN" altLang="zh-CN" b="1" dirty="0">
                <a:solidFill>
                  <a:schemeClr val="tx1"/>
                </a:solidFill>
              </a:rPr>
              <a:t>二）在与企业合作办学中借力于企业文化资源</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高职</a:t>
            </a:r>
            <a:r>
              <a:rPr lang="zh-CN" altLang="zh-CN" dirty="0">
                <a:solidFill>
                  <a:schemeClr val="tx1"/>
                </a:solidFill>
              </a:rPr>
              <a:t>教育的一个特点是与行业、企业的密切合作，行业企业的文化自然要与高职院校的文化有机融合，这也为高职院校带来了多元的文化资源和营养。高职院校要善于吸收教育系统之外的社会文化，与企业行业文化并生共长，促进高职院校文化的成长。</a:t>
            </a:r>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二、正视高职院校的文化资源和优势</a:t>
            </a:r>
            <a:endParaRPr lang="zh-CN" altLang="en-US" sz="3200" dirty="0">
              <a:solidFill>
                <a:schemeClr val="tx2"/>
              </a:solidFill>
            </a:endParaRPr>
          </a:p>
        </p:txBody>
      </p:sp>
    </p:spTree>
    <p:extLst>
      <p:ext uri="{BB962C8B-B14F-4D97-AF65-F5344CB8AC3E}">
        <p14:creationId xmlns:p14="http://schemas.microsoft.com/office/powerpoint/2010/main" val="1238976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5" y="1988840"/>
            <a:ext cx="7632848" cy="4536504"/>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（三</a:t>
            </a:r>
            <a:r>
              <a:rPr lang="zh-CN" altLang="zh-CN" b="1" dirty="0">
                <a:solidFill>
                  <a:schemeClr val="tx1"/>
                </a:solidFill>
              </a:rPr>
              <a:t>）在挖掘高职文化内涵中整合形成自有文化力量</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高职</a:t>
            </a:r>
            <a:r>
              <a:rPr lang="zh-CN" altLang="zh-CN" dirty="0">
                <a:solidFill>
                  <a:schemeClr val="tx1"/>
                </a:solidFill>
              </a:rPr>
              <a:t>教育既要突出高等教育特色，也要彰显职业教育特征。高职院校要在发展中立足于自身，挖掘高职教育的潜质，形成高职特色的自有文化，既促进高职教育的科学发展，也对企业行业和社会发展产生积极的影响力、推动力。</a:t>
            </a:r>
            <a:endParaRPr lang="zh-CN" altLang="en-US" dirty="0">
              <a:solidFill>
                <a:schemeClr val="tx1"/>
              </a:solidFill>
            </a:endParaRPr>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二、正视高职院校的文化资源和优势</a:t>
            </a:r>
            <a:endParaRPr lang="zh-CN" altLang="en-US" sz="3200" dirty="0">
              <a:solidFill>
                <a:schemeClr val="tx2"/>
              </a:solidFill>
            </a:endParaRPr>
          </a:p>
        </p:txBody>
      </p:sp>
    </p:spTree>
    <p:extLst>
      <p:ext uri="{BB962C8B-B14F-4D97-AF65-F5344CB8AC3E}">
        <p14:creationId xmlns:p14="http://schemas.microsoft.com/office/powerpoint/2010/main" val="123897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7" y="1988840"/>
            <a:ext cx="7848873" cy="4536504"/>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a:t>
            </a:r>
            <a:r>
              <a:rPr lang="zh-CN" altLang="zh-CN" b="1" dirty="0">
                <a:solidFill>
                  <a:schemeClr val="tx1"/>
                </a:solidFill>
              </a:rPr>
              <a:t>四）在提高办学质量中用实力和特色树立文化自信</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高职</a:t>
            </a:r>
            <a:r>
              <a:rPr lang="zh-CN" altLang="zh-CN" dirty="0">
                <a:solidFill>
                  <a:schemeClr val="tx1"/>
                </a:solidFill>
              </a:rPr>
              <a:t>院校的文化自信首先要体现在育人为本上，体现在培养社会需要的高技能人才上，同时，还体现在职业院校在与行业、企业的合作中带给企业的积极影响；体现在院校的科研对社会的贡献；以及院校的各种社会服务方面。高职院校逐步形成的品牌效应和良好的社会贡献度、认可度，从根本上能够促进高职院校不断提高文化自信，这种文化自信也在不断奠定高职院校文化自觉的基础。</a:t>
            </a:r>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二、正视高职院校的文化资源和优势</a:t>
            </a:r>
            <a:endParaRPr lang="zh-CN" altLang="en-US" sz="3200" dirty="0">
              <a:solidFill>
                <a:schemeClr val="tx2"/>
              </a:solidFill>
            </a:endParaRPr>
          </a:p>
        </p:txBody>
      </p:sp>
    </p:spTree>
    <p:extLst>
      <p:ext uri="{BB962C8B-B14F-4D97-AF65-F5344CB8AC3E}">
        <p14:creationId xmlns:p14="http://schemas.microsoft.com/office/powerpoint/2010/main" val="1238976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2249488"/>
            <a:ext cx="7488832" cy="4608512"/>
          </a:xfrm>
        </p:spPr>
        <p:txBody>
          <a:bodyPr>
            <a:normAutofit/>
          </a:bodyPr>
          <a:lstStyle/>
          <a:p>
            <a:pPr marL="0" indent="0">
              <a:lnSpc>
                <a:spcPts val="4000"/>
              </a:lnSpc>
              <a:buNone/>
            </a:pPr>
            <a:r>
              <a:rPr lang="en-US" altLang="zh-CN" sz="2800" dirty="0" smtClean="0">
                <a:solidFill>
                  <a:schemeClr val="tx1"/>
                </a:solidFill>
              </a:rPr>
              <a:t>         </a:t>
            </a:r>
            <a:r>
              <a:rPr lang="zh-CN" altLang="zh-CN" sz="2800" dirty="0" smtClean="0">
                <a:solidFill>
                  <a:schemeClr val="tx1"/>
                </a:solidFill>
              </a:rPr>
              <a:t>文化</a:t>
            </a:r>
            <a:r>
              <a:rPr lang="zh-CN" altLang="zh-CN" sz="2800" dirty="0">
                <a:solidFill>
                  <a:schemeClr val="tx1"/>
                </a:solidFill>
              </a:rPr>
              <a:t>自信对高职教育发展提供着不可或缺的心理准备和思想条件。而文化软实力</a:t>
            </a:r>
            <a:r>
              <a:rPr lang="zh-CN" altLang="zh-CN" sz="2800" dirty="0" smtClean="0">
                <a:solidFill>
                  <a:schemeClr val="tx1"/>
                </a:solidFill>
              </a:rPr>
              <a:t>的提升</a:t>
            </a:r>
            <a:r>
              <a:rPr lang="zh-CN" altLang="zh-CN" sz="2800" dirty="0">
                <a:solidFill>
                  <a:schemeClr val="tx1"/>
                </a:solidFill>
              </a:rPr>
              <a:t>，则有助于促进高职院校师生文化意识的觉醒与增强，引领师生的文化意识从自发、自由到文化建设的自醒、自觉。</a:t>
            </a:r>
          </a:p>
        </p:txBody>
      </p:sp>
      <p:sp>
        <p:nvSpPr>
          <p:cNvPr id="3" name="标题 2"/>
          <p:cNvSpPr>
            <a:spLocks noGrp="1"/>
          </p:cNvSpPr>
          <p:nvPr>
            <p:ph type="title"/>
          </p:nvPr>
        </p:nvSpPr>
        <p:spPr/>
        <p:txBody>
          <a:bodyPr>
            <a:noAutofit/>
          </a:bodyPr>
          <a:lstStyle/>
          <a:p>
            <a:pPr>
              <a:lnSpc>
                <a:spcPts val="4000"/>
              </a:lnSpc>
            </a:pPr>
            <a:r>
              <a:rPr lang="zh-CN" altLang="en-US" sz="2800" dirty="0" smtClean="0">
                <a:solidFill>
                  <a:schemeClr val="tx1"/>
                </a:solidFill>
                <a:latin typeface="黑体" pitchFamily="49" charset="-122"/>
                <a:ea typeface="黑体" pitchFamily="49" charset="-122"/>
              </a:rPr>
              <a:t>三、用文化软实力唤醒高职院校师生</a:t>
            </a:r>
            <a:r>
              <a:rPr lang="en-US" altLang="zh-CN" sz="2800" dirty="0" smtClean="0">
                <a:solidFill>
                  <a:schemeClr val="tx1"/>
                </a:solidFill>
                <a:latin typeface="黑体" pitchFamily="49" charset="-122"/>
                <a:ea typeface="黑体" pitchFamily="49" charset="-122"/>
              </a:rPr>
              <a:t/>
            </a:r>
            <a:br>
              <a:rPr lang="en-US" altLang="zh-CN" sz="2800" dirty="0" smtClean="0">
                <a:solidFill>
                  <a:schemeClr val="tx1"/>
                </a:solidFill>
                <a:latin typeface="黑体" pitchFamily="49" charset="-122"/>
                <a:ea typeface="黑体" pitchFamily="49" charset="-122"/>
              </a:rPr>
            </a:br>
            <a:r>
              <a:rPr lang="zh-CN" altLang="en-US" sz="2800" dirty="0" smtClean="0">
                <a:solidFill>
                  <a:schemeClr val="tx1"/>
                </a:solidFill>
                <a:latin typeface="黑体" pitchFamily="49" charset="-122"/>
                <a:ea typeface="黑体" pitchFamily="49" charset="-122"/>
              </a:rPr>
              <a:t>的文化自觉，推动高职院校的科学发展</a:t>
            </a:r>
            <a:endParaRPr lang="zh-CN" altLang="en-US" sz="2800"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2169538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060848"/>
            <a:ext cx="7632849" cy="4320480"/>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（一</a:t>
            </a:r>
            <a:r>
              <a:rPr lang="zh-CN" altLang="zh-CN" b="1" dirty="0">
                <a:solidFill>
                  <a:schemeClr val="tx1"/>
                </a:solidFill>
              </a:rPr>
              <a:t>）用高职教育在国家发展中的重要作用来增强师生的文化自信</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目前</a:t>
            </a:r>
            <a:r>
              <a:rPr lang="zh-CN" altLang="zh-CN" dirty="0">
                <a:solidFill>
                  <a:schemeClr val="tx1"/>
                </a:solidFill>
              </a:rPr>
              <a:t>，高职教育已经占据了高等教育的半壁江山。从某种意义上讲，社会经济发展赋予了高职教育对培养社会主义事业建设者的任务更艰巨，为高职院校提供的发展机遇更多。对社会发展贡献度越来越高的高职院校，有理由也应该转变自身的弱势心理，在文化上建立起自信。</a:t>
            </a:r>
            <a:endParaRPr lang="zh-CN" altLang="zh-CN" dirty="0">
              <a:solidFill>
                <a:schemeClr val="tx1"/>
              </a:solidFill>
            </a:endParaRPr>
          </a:p>
        </p:txBody>
      </p:sp>
      <p:sp>
        <p:nvSpPr>
          <p:cNvPr id="3" name="标题 2"/>
          <p:cNvSpPr>
            <a:spLocks noGrp="1"/>
          </p:cNvSpPr>
          <p:nvPr>
            <p:ph type="title"/>
          </p:nvPr>
        </p:nvSpPr>
        <p:spPr/>
        <p:txBody>
          <a:bodyPr>
            <a:normAutofit/>
          </a:bodyPr>
          <a:lstStyle/>
          <a:p>
            <a:pPr>
              <a:lnSpc>
                <a:spcPts val="4000"/>
              </a:lnSpc>
            </a:pPr>
            <a:r>
              <a:rPr lang="zh-CN" altLang="en-US" sz="2800" dirty="0">
                <a:solidFill>
                  <a:schemeClr val="tx1"/>
                </a:solidFill>
                <a:latin typeface="黑体" pitchFamily="49" charset="-122"/>
                <a:ea typeface="黑体" pitchFamily="49" charset="-122"/>
              </a:rPr>
              <a:t>三、用文化软实力唤醒高职院校师生</a:t>
            </a:r>
            <a:r>
              <a:rPr lang="en-US" altLang="zh-CN" sz="2800" dirty="0">
                <a:solidFill>
                  <a:schemeClr val="tx1"/>
                </a:solidFill>
                <a:latin typeface="黑体" pitchFamily="49" charset="-122"/>
                <a:ea typeface="黑体" pitchFamily="49" charset="-122"/>
              </a:rPr>
              <a:t/>
            </a:r>
            <a:br>
              <a:rPr lang="en-US" altLang="zh-CN" sz="2800" dirty="0">
                <a:solidFill>
                  <a:schemeClr val="tx1"/>
                </a:solidFill>
                <a:latin typeface="黑体" pitchFamily="49" charset="-122"/>
                <a:ea typeface="黑体" pitchFamily="49" charset="-122"/>
              </a:rPr>
            </a:br>
            <a:r>
              <a:rPr lang="zh-CN" altLang="en-US" sz="2800" dirty="0">
                <a:solidFill>
                  <a:schemeClr val="tx1"/>
                </a:solidFill>
                <a:latin typeface="黑体" pitchFamily="49" charset="-122"/>
                <a:ea typeface="黑体" pitchFamily="49" charset="-122"/>
              </a:rPr>
              <a:t>的文化自觉，推动高职院校的科学发展</a:t>
            </a:r>
            <a:endParaRPr lang="zh-CN" altLang="en-US" sz="2800" dirty="0">
              <a:solidFill>
                <a:schemeClr val="tx2"/>
              </a:solidFill>
            </a:endParaRPr>
          </a:p>
        </p:txBody>
      </p:sp>
    </p:spTree>
    <p:extLst>
      <p:ext uri="{BB962C8B-B14F-4D97-AF65-F5344CB8AC3E}">
        <p14:creationId xmlns:p14="http://schemas.microsoft.com/office/powerpoint/2010/main" val="2169538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7" y="1916832"/>
            <a:ext cx="7704856" cy="4536504"/>
          </a:xfrm>
        </p:spPr>
        <p:txBody>
          <a:bodyPr>
            <a:normAutofit fontScale="62500" lnSpcReduction="20000"/>
          </a:bodyPr>
          <a:lstStyle/>
          <a:p>
            <a:pPr marL="0" indent="0">
              <a:lnSpc>
                <a:spcPts val="3600"/>
              </a:lnSpc>
              <a:buNone/>
            </a:pPr>
            <a:r>
              <a:rPr lang="en-US" altLang="zh-CN" b="1" dirty="0" smtClean="0">
                <a:solidFill>
                  <a:schemeClr val="tx1"/>
                </a:solidFill>
              </a:rPr>
              <a:t>         </a:t>
            </a:r>
            <a:r>
              <a:rPr lang="zh-CN" altLang="zh-CN" sz="3000" b="1" dirty="0" smtClean="0">
                <a:solidFill>
                  <a:schemeClr val="tx1"/>
                </a:solidFill>
              </a:rPr>
              <a:t>（</a:t>
            </a:r>
            <a:r>
              <a:rPr lang="zh-CN" altLang="zh-CN" sz="3000" b="1" dirty="0">
                <a:solidFill>
                  <a:schemeClr val="tx1"/>
                </a:solidFill>
              </a:rPr>
              <a:t>二）把文化建设作为高职院校发展的重要任务，唤醒师生的文化自觉</a:t>
            </a:r>
            <a:endParaRPr lang="zh-CN" altLang="zh-CN" sz="3000" dirty="0">
              <a:solidFill>
                <a:schemeClr val="tx1"/>
              </a:solidFill>
            </a:endParaRPr>
          </a:p>
          <a:p>
            <a:pPr marL="0" indent="0">
              <a:lnSpc>
                <a:spcPts val="3600"/>
              </a:lnSpc>
              <a:buNone/>
            </a:pPr>
            <a:r>
              <a:rPr lang="en-US" altLang="zh-CN" sz="3000" dirty="0" smtClean="0">
                <a:solidFill>
                  <a:schemeClr val="tx1"/>
                </a:solidFill>
              </a:rPr>
              <a:t>          </a:t>
            </a:r>
            <a:r>
              <a:rPr lang="zh-CN" altLang="zh-CN" sz="3000" dirty="0" smtClean="0">
                <a:solidFill>
                  <a:schemeClr val="tx1"/>
                </a:solidFill>
              </a:rPr>
              <a:t>和</a:t>
            </a:r>
            <a:r>
              <a:rPr lang="zh-CN" altLang="zh-CN" sz="3000" dirty="0">
                <a:solidFill>
                  <a:schemeClr val="tx1"/>
                </a:solidFill>
              </a:rPr>
              <a:t>普通高等教育一样，高等职业教育为受教育者所提供的不仅仅是在校期间知识与技能的传授，更重要的还是文化的熏陶、滋养，理应让学生受益终生。文化育人，又有着潜移默化、润物细无声的特征，因此，唤起广大师生对高职文化的自觉自醒，指引师生寻找并建立精神家园</a:t>
            </a:r>
            <a:r>
              <a:rPr lang="en-US" altLang="zh-CN" sz="3000" dirty="0">
                <a:solidFill>
                  <a:schemeClr val="tx1"/>
                </a:solidFill>
              </a:rPr>
              <a:t>, </a:t>
            </a:r>
            <a:r>
              <a:rPr lang="zh-CN" altLang="zh-CN" sz="3000" dirty="0">
                <a:solidFill>
                  <a:schemeClr val="tx1"/>
                </a:solidFill>
              </a:rPr>
              <a:t>用校园文化不断感染、浸润师生的外在与内心，是学校发展中的永恒任务。同时，要积极发挥师生在学校文化建设中的主人翁作用，促进师生、学校的和谐发展，这也是提升高职院校办学水平重要保证。</a:t>
            </a:r>
            <a:endParaRPr lang="zh-CN" altLang="en-US" sz="3000" dirty="0">
              <a:solidFill>
                <a:schemeClr val="tx1"/>
              </a:solidFill>
            </a:endParaRPr>
          </a:p>
        </p:txBody>
      </p:sp>
      <p:sp>
        <p:nvSpPr>
          <p:cNvPr id="3" name="标题 2"/>
          <p:cNvSpPr>
            <a:spLocks noGrp="1"/>
          </p:cNvSpPr>
          <p:nvPr>
            <p:ph type="title"/>
          </p:nvPr>
        </p:nvSpPr>
        <p:spPr/>
        <p:txBody>
          <a:bodyPr>
            <a:normAutofit/>
          </a:bodyPr>
          <a:lstStyle/>
          <a:p>
            <a:pPr>
              <a:lnSpc>
                <a:spcPts val="4000"/>
              </a:lnSpc>
            </a:pPr>
            <a:r>
              <a:rPr lang="zh-CN" altLang="en-US" sz="2800" dirty="0">
                <a:solidFill>
                  <a:schemeClr val="tx1"/>
                </a:solidFill>
                <a:latin typeface="黑体" pitchFamily="49" charset="-122"/>
                <a:ea typeface="黑体" pitchFamily="49" charset="-122"/>
              </a:rPr>
              <a:t>三、用文化软实力唤醒高职院校师生</a:t>
            </a:r>
            <a:r>
              <a:rPr lang="en-US" altLang="zh-CN" sz="2800" dirty="0">
                <a:solidFill>
                  <a:schemeClr val="tx1"/>
                </a:solidFill>
                <a:latin typeface="黑体" pitchFamily="49" charset="-122"/>
                <a:ea typeface="黑体" pitchFamily="49" charset="-122"/>
              </a:rPr>
              <a:t/>
            </a:r>
            <a:br>
              <a:rPr lang="en-US" altLang="zh-CN" sz="2800" dirty="0">
                <a:solidFill>
                  <a:schemeClr val="tx1"/>
                </a:solidFill>
                <a:latin typeface="黑体" pitchFamily="49" charset="-122"/>
                <a:ea typeface="黑体" pitchFamily="49" charset="-122"/>
              </a:rPr>
            </a:br>
            <a:r>
              <a:rPr lang="zh-CN" altLang="en-US" sz="2800" dirty="0">
                <a:solidFill>
                  <a:schemeClr val="tx1"/>
                </a:solidFill>
                <a:latin typeface="黑体" pitchFamily="49" charset="-122"/>
                <a:ea typeface="黑体" pitchFamily="49" charset="-122"/>
              </a:rPr>
              <a:t>的文化自觉，推动高职院校的科学发展</a:t>
            </a:r>
            <a:endParaRPr lang="zh-CN" altLang="en-US" sz="2800" dirty="0">
              <a:solidFill>
                <a:schemeClr val="tx2"/>
              </a:solidFill>
            </a:endParaRPr>
          </a:p>
        </p:txBody>
      </p:sp>
    </p:spTree>
    <p:extLst>
      <p:ext uri="{BB962C8B-B14F-4D97-AF65-F5344CB8AC3E}">
        <p14:creationId xmlns:p14="http://schemas.microsoft.com/office/powerpoint/2010/main" val="2169538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988840"/>
            <a:ext cx="7776863" cy="4536504"/>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a:t>
            </a:r>
            <a:r>
              <a:rPr lang="zh-CN" altLang="zh-CN" b="1" dirty="0">
                <a:solidFill>
                  <a:schemeClr val="tx1"/>
                </a:solidFill>
              </a:rPr>
              <a:t>三）把院校文化与企业行业文化融合起来，丰富高职院校的文化内涵</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企业</a:t>
            </a:r>
            <a:r>
              <a:rPr lang="zh-CN" altLang="zh-CN" dirty="0">
                <a:solidFill>
                  <a:schemeClr val="tx1"/>
                </a:solidFill>
              </a:rPr>
              <a:t>有着丰厚的文化积淀和文化传统，高职院校要善于在与企业的合作中学习借鉴优良的企业文化因素，借力于企业文化补充自我。加强“双师”建设，在与企业的共融互动中催化高职院校的新文化。同时，把带有院校文化印记的合格毕业生输送到企业、社会，把院校文化融入社会，发扬光大。</a:t>
            </a:r>
            <a:endParaRPr lang="zh-CN" altLang="en-US" dirty="0">
              <a:solidFill>
                <a:schemeClr val="tx1"/>
              </a:solidFill>
            </a:endParaRPr>
          </a:p>
        </p:txBody>
      </p:sp>
      <p:sp>
        <p:nvSpPr>
          <p:cNvPr id="3" name="标题 2"/>
          <p:cNvSpPr>
            <a:spLocks noGrp="1"/>
          </p:cNvSpPr>
          <p:nvPr>
            <p:ph type="title"/>
          </p:nvPr>
        </p:nvSpPr>
        <p:spPr/>
        <p:txBody>
          <a:bodyPr>
            <a:normAutofit/>
          </a:bodyPr>
          <a:lstStyle/>
          <a:p>
            <a:pPr>
              <a:lnSpc>
                <a:spcPts val="4000"/>
              </a:lnSpc>
            </a:pPr>
            <a:r>
              <a:rPr lang="zh-CN" altLang="en-US" sz="2800" dirty="0">
                <a:solidFill>
                  <a:schemeClr val="tx1"/>
                </a:solidFill>
                <a:latin typeface="黑体" pitchFamily="49" charset="-122"/>
                <a:ea typeface="黑体" pitchFamily="49" charset="-122"/>
              </a:rPr>
              <a:t>三、用文化软实力唤醒高职院校师生</a:t>
            </a:r>
            <a:r>
              <a:rPr lang="en-US" altLang="zh-CN" sz="2800" dirty="0">
                <a:solidFill>
                  <a:schemeClr val="tx1"/>
                </a:solidFill>
                <a:latin typeface="黑体" pitchFamily="49" charset="-122"/>
                <a:ea typeface="黑体" pitchFamily="49" charset="-122"/>
              </a:rPr>
              <a:t/>
            </a:r>
            <a:br>
              <a:rPr lang="en-US" altLang="zh-CN" sz="2800" dirty="0">
                <a:solidFill>
                  <a:schemeClr val="tx1"/>
                </a:solidFill>
                <a:latin typeface="黑体" pitchFamily="49" charset="-122"/>
                <a:ea typeface="黑体" pitchFamily="49" charset="-122"/>
              </a:rPr>
            </a:br>
            <a:r>
              <a:rPr lang="zh-CN" altLang="en-US" sz="2800" dirty="0">
                <a:solidFill>
                  <a:schemeClr val="tx1"/>
                </a:solidFill>
                <a:latin typeface="黑体" pitchFamily="49" charset="-122"/>
                <a:ea typeface="黑体" pitchFamily="49" charset="-122"/>
              </a:rPr>
              <a:t>的文化自觉，推动高职院校的科学发展</a:t>
            </a:r>
            <a:endParaRPr lang="zh-CN" altLang="en-US" sz="2800" dirty="0">
              <a:solidFill>
                <a:schemeClr val="tx2"/>
              </a:solidFill>
            </a:endParaRPr>
          </a:p>
        </p:txBody>
      </p:sp>
    </p:spTree>
    <p:extLst>
      <p:ext uri="{BB962C8B-B14F-4D97-AF65-F5344CB8AC3E}">
        <p14:creationId xmlns:p14="http://schemas.microsoft.com/office/powerpoint/2010/main" val="1238976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8" y="1988840"/>
            <a:ext cx="7920879" cy="4536504"/>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a:t>
            </a:r>
            <a:r>
              <a:rPr lang="zh-CN" altLang="zh-CN" b="1" dirty="0">
                <a:solidFill>
                  <a:schemeClr val="tx1"/>
                </a:solidFill>
              </a:rPr>
              <a:t>四）把文化建设的理性思考与践行并重，体现高职院校文化价值</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高职</a:t>
            </a:r>
            <a:r>
              <a:rPr lang="zh-CN" altLang="zh-CN" dirty="0">
                <a:solidFill>
                  <a:schemeClr val="tx1"/>
                </a:solidFill>
              </a:rPr>
              <a:t>院校要具有旺盛的生命力并获得持久的发展，关键还在文化。师生的文化自信和文化自觉是高职院校文化建设的重要因素。院校要统筹规划，理清思路，把文化建设的过程和文化育人的过程有机结合起来。把高职院校逐步办成育人的熔炉和文化的高地，使每个学生不仅是岗位的行家里手，还具有一定的文化情操和人格魅力，真正体现出高职院校作为大学应有的文化价值。</a:t>
            </a:r>
          </a:p>
        </p:txBody>
      </p:sp>
      <p:sp>
        <p:nvSpPr>
          <p:cNvPr id="3" name="标题 2"/>
          <p:cNvSpPr>
            <a:spLocks noGrp="1"/>
          </p:cNvSpPr>
          <p:nvPr>
            <p:ph type="title"/>
          </p:nvPr>
        </p:nvSpPr>
        <p:spPr>
          <a:xfrm>
            <a:off x="457200" y="338328"/>
            <a:ext cx="8363272" cy="1252728"/>
          </a:xfrm>
        </p:spPr>
        <p:txBody>
          <a:bodyPr>
            <a:noAutofit/>
          </a:bodyPr>
          <a:lstStyle/>
          <a:p>
            <a:pPr>
              <a:lnSpc>
                <a:spcPts val="4000"/>
              </a:lnSpc>
            </a:pPr>
            <a:r>
              <a:rPr lang="zh-CN" altLang="en-US" sz="2800" dirty="0">
                <a:solidFill>
                  <a:schemeClr val="tx1"/>
                </a:solidFill>
                <a:latin typeface="黑体" pitchFamily="49" charset="-122"/>
                <a:ea typeface="黑体" pitchFamily="49" charset="-122"/>
              </a:rPr>
              <a:t>三、用文化软实力唤醒高职院校师生</a:t>
            </a:r>
            <a:r>
              <a:rPr lang="en-US" altLang="zh-CN" sz="2800" dirty="0">
                <a:solidFill>
                  <a:schemeClr val="tx1"/>
                </a:solidFill>
                <a:latin typeface="黑体" pitchFamily="49" charset="-122"/>
                <a:ea typeface="黑体" pitchFamily="49" charset="-122"/>
              </a:rPr>
              <a:t/>
            </a:r>
            <a:br>
              <a:rPr lang="en-US" altLang="zh-CN" sz="2800" dirty="0">
                <a:solidFill>
                  <a:schemeClr val="tx1"/>
                </a:solidFill>
                <a:latin typeface="黑体" pitchFamily="49" charset="-122"/>
                <a:ea typeface="黑体" pitchFamily="49" charset="-122"/>
              </a:rPr>
            </a:br>
            <a:r>
              <a:rPr lang="zh-CN" altLang="en-US" sz="2800" dirty="0">
                <a:solidFill>
                  <a:schemeClr val="tx1"/>
                </a:solidFill>
                <a:latin typeface="黑体" pitchFamily="49" charset="-122"/>
                <a:ea typeface="黑体" pitchFamily="49" charset="-122"/>
              </a:rPr>
              <a:t>的文化自觉，推动高职院校的科学发展</a:t>
            </a:r>
            <a:endParaRPr lang="zh-CN" altLang="en-US" sz="2800" dirty="0">
              <a:solidFill>
                <a:schemeClr val="tx2"/>
              </a:solidFill>
            </a:endParaRPr>
          </a:p>
        </p:txBody>
      </p:sp>
    </p:spTree>
    <p:extLst>
      <p:ext uri="{BB962C8B-B14F-4D97-AF65-F5344CB8AC3E}">
        <p14:creationId xmlns:p14="http://schemas.microsoft.com/office/powerpoint/2010/main" val="1787992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052736"/>
            <a:ext cx="7772400" cy="2808312"/>
          </a:xfrm>
        </p:spPr>
        <p:txBody>
          <a:bodyPr>
            <a:noAutofit/>
          </a:bodyPr>
          <a:lstStyle/>
          <a:p>
            <a:r>
              <a:rPr lang="zh-CN" altLang="en-US" sz="15000" dirty="0" smtClean="0">
                <a:solidFill>
                  <a:schemeClr val="tx2"/>
                </a:solidFill>
                <a:latin typeface="+mj-ea"/>
              </a:rPr>
              <a:t>谢谢</a:t>
            </a:r>
            <a:endParaRPr lang="zh-CN" altLang="en-US" sz="15000" dirty="0">
              <a:solidFill>
                <a:schemeClr val="tx2"/>
              </a:solidFill>
              <a:latin typeface="+mj-ea"/>
            </a:endParaRPr>
          </a:p>
        </p:txBody>
      </p:sp>
      <p:sp>
        <p:nvSpPr>
          <p:cNvPr id="3" name="副标题 2"/>
          <p:cNvSpPr>
            <a:spLocks noGrp="1"/>
          </p:cNvSpPr>
          <p:nvPr>
            <p:ph type="subTitle" idx="1"/>
          </p:nvPr>
        </p:nvSpPr>
        <p:spPr>
          <a:xfrm>
            <a:off x="1403648" y="5229200"/>
            <a:ext cx="6400800" cy="504056"/>
          </a:xfrm>
        </p:spPr>
        <p:txBody>
          <a:bodyPr>
            <a:normAutofit lnSpcReduction="10000"/>
          </a:bodyPr>
          <a:lstStyle/>
          <a:p>
            <a:r>
              <a:rPr lang="en-US" altLang="zh-CN" sz="2800" b="1" dirty="0" smtClean="0">
                <a:solidFill>
                  <a:schemeClr val="tx2"/>
                </a:solidFill>
                <a:latin typeface="宋体" pitchFamily="2" charset="-122"/>
                <a:ea typeface="宋体" pitchFamily="2" charset="-122"/>
              </a:rPr>
              <a:t>2012</a:t>
            </a:r>
            <a:r>
              <a:rPr lang="zh-CN" altLang="en-US" sz="2800" b="1" dirty="0" smtClean="0">
                <a:solidFill>
                  <a:schemeClr val="tx2"/>
                </a:solidFill>
                <a:latin typeface="宋体" pitchFamily="2" charset="-122"/>
                <a:ea typeface="宋体" pitchFamily="2" charset="-122"/>
              </a:rPr>
              <a:t>年</a:t>
            </a:r>
            <a:r>
              <a:rPr lang="en-US" altLang="zh-CN" sz="2800" b="1" dirty="0" smtClean="0">
                <a:solidFill>
                  <a:schemeClr val="tx2"/>
                </a:solidFill>
                <a:latin typeface="宋体" pitchFamily="2" charset="-122"/>
                <a:ea typeface="宋体" pitchFamily="2" charset="-122"/>
              </a:rPr>
              <a:t>12</a:t>
            </a:r>
            <a:r>
              <a:rPr lang="zh-CN" altLang="en-US" sz="2800" b="1" dirty="0" smtClean="0">
                <a:solidFill>
                  <a:schemeClr val="tx2"/>
                </a:solidFill>
                <a:latin typeface="宋体" pitchFamily="2" charset="-122"/>
                <a:ea typeface="宋体" pitchFamily="2" charset="-122"/>
              </a:rPr>
              <a:t>月</a:t>
            </a:r>
            <a:r>
              <a:rPr lang="en-US" altLang="zh-CN" sz="2800" b="1" dirty="0" smtClean="0">
                <a:solidFill>
                  <a:schemeClr val="tx2"/>
                </a:solidFill>
                <a:latin typeface="宋体" pitchFamily="2" charset="-122"/>
                <a:ea typeface="宋体" pitchFamily="2" charset="-122"/>
              </a:rPr>
              <a:t>2</a:t>
            </a:r>
            <a:r>
              <a:rPr lang="zh-CN" altLang="en-US" sz="2800" b="1" dirty="0" smtClean="0">
                <a:solidFill>
                  <a:schemeClr val="tx2"/>
                </a:solidFill>
                <a:latin typeface="宋体" pitchFamily="2" charset="-122"/>
                <a:ea typeface="宋体" pitchFamily="2" charset="-122"/>
              </a:rPr>
              <a:t>日</a:t>
            </a:r>
            <a:endParaRPr lang="zh-CN" altLang="en-US" sz="2800" b="1" dirty="0">
              <a:solidFill>
                <a:schemeClr val="tx2"/>
              </a:solidFill>
              <a:latin typeface="宋体" pitchFamily="2" charset="-122"/>
              <a:ea typeface="宋体" pitchFamily="2" charset="-122"/>
            </a:endParaRPr>
          </a:p>
        </p:txBody>
      </p:sp>
    </p:spTree>
    <p:extLst>
      <p:ext uri="{BB962C8B-B14F-4D97-AF65-F5344CB8AC3E}">
        <p14:creationId xmlns:p14="http://schemas.microsoft.com/office/powerpoint/2010/main" val="1991185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112549888"/>
              </p:ext>
            </p:extLst>
          </p:nvPr>
        </p:nvGraphicFramePr>
        <p:xfrm>
          <a:off x="971600" y="2132856"/>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zh-CN" altLang="en-US" dirty="0" smtClean="0">
                <a:solidFill>
                  <a:schemeClr val="tx1"/>
                </a:solidFill>
                <a:latin typeface="黑体" pitchFamily="49" charset="-122"/>
                <a:ea typeface="黑体" pitchFamily="49" charset="-122"/>
              </a:rPr>
              <a:t>主要内容</a:t>
            </a:r>
            <a:endParaRPr lang="zh-CN" altLang="en-US"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3711055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060848"/>
            <a:ext cx="7704855" cy="4248472"/>
          </a:xfrm>
        </p:spPr>
        <p:txBody>
          <a:bodyPr>
            <a:noAutofit/>
          </a:bodyPr>
          <a:lstStyle/>
          <a:p>
            <a:pPr marL="0" indent="0">
              <a:lnSpc>
                <a:spcPts val="3600"/>
              </a:lnSpc>
              <a:buNone/>
            </a:pPr>
            <a:r>
              <a:rPr lang="en-US" altLang="zh-CN" dirty="0">
                <a:solidFill>
                  <a:schemeClr val="tx1"/>
                </a:solidFill>
                <a:latin typeface="+mn-ea"/>
              </a:rPr>
              <a:t> </a:t>
            </a:r>
            <a:r>
              <a:rPr lang="en-US" altLang="zh-CN" dirty="0" smtClean="0">
                <a:solidFill>
                  <a:schemeClr val="tx1"/>
                </a:solidFill>
                <a:latin typeface="+mn-ea"/>
              </a:rPr>
              <a:t>      </a:t>
            </a:r>
            <a:r>
              <a:rPr lang="en-US" altLang="zh-CN" b="1" dirty="0" smtClean="0">
                <a:solidFill>
                  <a:schemeClr val="tx1"/>
                </a:solidFill>
                <a:latin typeface="+mn-ea"/>
              </a:rPr>
              <a:t>(</a:t>
            </a:r>
            <a:r>
              <a:rPr lang="zh-CN" altLang="zh-CN" b="1" dirty="0">
                <a:solidFill>
                  <a:schemeClr val="tx1"/>
                </a:solidFill>
                <a:latin typeface="+mn-ea"/>
              </a:rPr>
              <a:t>一</a:t>
            </a:r>
            <a:r>
              <a:rPr lang="en-US" altLang="zh-CN" b="1" dirty="0">
                <a:solidFill>
                  <a:schemeClr val="tx1"/>
                </a:solidFill>
                <a:latin typeface="+mn-ea"/>
              </a:rPr>
              <a:t>) </a:t>
            </a:r>
            <a:r>
              <a:rPr lang="zh-CN" altLang="zh-CN" b="1" dirty="0">
                <a:solidFill>
                  <a:schemeClr val="tx1"/>
                </a:solidFill>
                <a:latin typeface="+mn-ea"/>
              </a:rPr>
              <a:t>高职院校办学时间短，文化尚在培育积淀中</a:t>
            </a:r>
            <a:endParaRPr lang="zh-CN" altLang="zh-CN" dirty="0">
              <a:solidFill>
                <a:schemeClr val="tx1"/>
              </a:solidFill>
              <a:latin typeface="+mn-ea"/>
            </a:endParaRPr>
          </a:p>
          <a:p>
            <a:pPr marL="0" indent="0">
              <a:lnSpc>
                <a:spcPts val="4000"/>
              </a:lnSpc>
              <a:buNone/>
            </a:pPr>
            <a:r>
              <a:rPr lang="en-US" altLang="zh-CN" dirty="0" smtClean="0">
                <a:solidFill>
                  <a:schemeClr val="tx1"/>
                </a:solidFill>
                <a:latin typeface="+mn-ea"/>
              </a:rPr>
              <a:t>      </a:t>
            </a:r>
            <a:r>
              <a:rPr lang="zh-CN" altLang="zh-CN" dirty="0" smtClean="0">
                <a:solidFill>
                  <a:schemeClr val="tx1"/>
                </a:solidFill>
                <a:latin typeface="+mn-ea"/>
              </a:rPr>
              <a:t>我国</a:t>
            </a:r>
            <a:r>
              <a:rPr lang="zh-CN" altLang="zh-CN" dirty="0">
                <a:solidFill>
                  <a:schemeClr val="tx1"/>
                </a:solidFill>
                <a:latin typeface="+mn-ea"/>
              </a:rPr>
              <a:t>的高职院校探索高等职业教育的时间大多在十年左右，还处于起步阶段，高职文化的形成也处于探索和培育中，还未形成自有特色的文化体系，师生和社会对高职院校文化的认同感和认可度也不那么强烈，文化自信不足显而易见。</a:t>
            </a:r>
            <a:endParaRPr lang="zh-CN" altLang="en-US" dirty="0">
              <a:solidFill>
                <a:schemeClr val="tx1"/>
              </a:solidFill>
              <a:latin typeface="+mn-ea"/>
            </a:endParaRPr>
          </a:p>
        </p:txBody>
      </p:sp>
      <p:sp>
        <p:nvSpPr>
          <p:cNvPr id="3" name="标题 2"/>
          <p:cNvSpPr>
            <a:spLocks noGrp="1"/>
          </p:cNvSpPr>
          <p:nvPr>
            <p:ph type="title"/>
          </p:nvPr>
        </p:nvSpPr>
        <p:spPr/>
        <p:txBody>
          <a:bodyPr>
            <a:normAutofit/>
          </a:bodyPr>
          <a:lstStyle/>
          <a:p>
            <a:r>
              <a:rPr lang="zh-CN" altLang="en-US" sz="3200" dirty="0" smtClean="0">
                <a:solidFill>
                  <a:schemeClr val="tx1"/>
                </a:solidFill>
                <a:latin typeface="黑体" pitchFamily="49" charset="-122"/>
                <a:ea typeface="黑体" pitchFamily="49" charset="-122"/>
              </a:rPr>
              <a:t>一、认知影响高职院校文化自信的短板</a:t>
            </a:r>
            <a:endParaRPr lang="zh-CN" altLang="en-US" sz="3200"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794855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916832"/>
            <a:ext cx="7336325" cy="4281339"/>
          </a:xfrm>
        </p:spPr>
        <p:txBody>
          <a:bodyPr>
            <a:noAutofit/>
          </a:bodyPr>
          <a:lstStyle/>
          <a:p>
            <a:pPr marL="0" indent="0">
              <a:lnSpc>
                <a:spcPts val="3600"/>
              </a:lnSpc>
              <a:buNone/>
            </a:pPr>
            <a:r>
              <a:rPr lang="en-US" altLang="zh-CN" sz="2000" b="1" dirty="0" smtClean="0">
                <a:solidFill>
                  <a:schemeClr val="tx1"/>
                </a:solidFill>
              </a:rPr>
              <a:t>      </a:t>
            </a:r>
            <a:r>
              <a:rPr lang="zh-CN" altLang="zh-CN" sz="2000" b="1" dirty="0" smtClean="0">
                <a:solidFill>
                  <a:schemeClr val="tx1"/>
                </a:solidFill>
              </a:rPr>
              <a:t>（</a:t>
            </a:r>
            <a:r>
              <a:rPr lang="zh-CN" altLang="zh-CN" sz="2000" b="1" dirty="0">
                <a:solidFill>
                  <a:schemeClr val="tx1"/>
                </a:solidFill>
              </a:rPr>
              <a:t>二）高职院校文化来源多样，自有文化的融合度不高</a:t>
            </a:r>
            <a:endParaRPr lang="zh-CN" altLang="zh-CN" sz="2000" dirty="0">
              <a:solidFill>
                <a:schemeClr val="tx1"/>
              </a:solidFill>
            </a:endParaRPr>
          </a:p>
          <a:p>
            <a:pPr marL="0" indent="0">
              <a:lnSpc>
                <a:spcPts val="3600"/>
              </a:lnSpc>
              <a:buNone/>
            </a:pPr>
            <a:r>
              <a:rPr lang="en-US" altLang="zh-CN" sz="2000" dirty="0" smtClean="0">
                <a:solidFill>
                  <a:schemeClr val="tx1"/>
                </a:solidFill>
              </a:rPr>
              <a:t>         </a:t>
            </a:r>
            <a:r>
              <a:rPr lang="zh-CN" altLang="zh-CN" sz="2000" dirty="0" smtClean="0">
                <a:solidFill>
                  <a:schemeClr val="tx1"/>
                </a:solidFill>
              </a:rPr>
              <a:t>目前</a:t>
            </a:r>
            <a:r>
              <a:rPr lang="zh-CN" altLang="zh-CN" sz="2000" dirty="0">
                <a:solidFill>
                  <a:schemeClr val="tx1"/>
                </a:solidFill>
              </a:rPr>
              <a:t>的高职院校，有的是从中专校升格的，有的是从成人教育转型过来的，有的是从干部管理学院转向过来的。由于办高等职业教育的时间短，有的院校对高职文化建设关注度不够；有的院校在办学历史、行业特色、文化背景等方面差异较大，共同的高职文化尚未形成；有的院校合并后，人员、资源、专业整合了，但文化没有整合，这些因素也影响了高职院校师生的文化自信。</a:t>
            </a:r>
            <a:endParaRPr lang="zh-CN" altLang="en-US" sz="2000" dirty="0">
              <a:solidFill>
                <a:schemeClr val="tx1"/>
              </a:solidFill>
            </a:endParaRPr>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一、认知影响高职院校文化自信的短板</a:t>
            </a:r>
            <a:endParaRPr lang="zh-CN" altLang="en-US" sz="3200" dirty="0">
              <a:solidFill>
                <a:schemeClr val="tx2"/>
              </a:solidFill>
            </a:endParaRPr>
          </a:p>
        </p:txBody>
      </p:sp>
    </p:spTree>
    <p:extLst>
      <p:ext uri="{BB962C8B-B14F-4D97-AF65-F5344CB8AC3E}">
        <p14:creationId xmlns:p14="http://schemas.microsoft.com/office/powerpoint/2010/main" val="30905917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060848"/>
            <a:ext cx="7344816" cy="3888432"/>
          </a:xfrm>
        </p:spPr>
        <p:txBody>
          <a:bodyPr>
            <a:normAutofit/>
          </a:bodyPr>
          <a:lstStyle/>
          <a:p>
            <a:pPr marL="0" indent="0">
              <a:lnSpc>
                <a:spcPts val="3600"/>
              </a:lnSpc>
              <a:buNone/>
            </a:pPr>
            <a:r>
              <a:rPr lang="en-US" altLang="zh-CN" b="1" dirty="0" smtClean="0">
                <a:solidFill>
                  <a:schemeClr val="tx1"/>
                </a:solidFill>
                <a:latin typeface="+mn-ea"/>
              </a:rPr>
              <a:t>     </a:t>
            </a:r>
            <a:r>
              <a:rPr lang="zh-CN" altLang="zh-CN" b="1" dirty="0" smtClean="0">
                <a:solidFill>
                  <a:schemeClr val="tx1"/>
                </a:solidFill>
                <a:latin typeface="+mn-ea"/>
              </a:rPr>
              <a:t>（</a:t>
            </a:r>
            <a:r>
              <a:rPr lang="zh-CN" altLang="zh-CN" b="1" dirty="0">
                <a:solidFill>
                  <a:schemeClr val="tx1"/>
                </a:solidFill>
                <a:latin typeface="+mn-ea"/>
              </a:rPr>
              <a:t>三）高职院校的专科层次，引发师生文化自信心不足</a:t>
            </a:r>
            <a:endParaRPr lang="zh-CN" altLang="zh-CN" dirty="0">
              <a:solidFill>
                <a:schemeClr val="tx1"/>
              </a:solidFill>
              <a:latin typeface="+mn-ea"/>
            </a:endParaRPr>
          </a:p>
          <a:p>
            <a:pPr marL="0" indent="0">
              <a:lnSpc>
                <a:spcPts val="3600"/>
              </a:lnSpc>
              <a:buNone/>
            </a:pPr>
            <a:r>
              <a:rPr lang="en-US" altLang="zh-CN" dirty="0" smtClean="0">
                <a:solidFill>
                  <a:schemeClr val="tx1"/>
                </a:solidFill>
                <a:latin typeface="+mn-ea"/>
              </a:rPr>
              <a:t>       </a:t>
            </a:r>
            <a:r>
              <a:rPr lang="zh-CN" altLang="zh-CN" dirty="0" smtClean="0">
                <a:solidFill>
                  <a:schemeClr val="tx1"/>
                </a:solidFill>
                <a:latin typeface="+mn-ea"/>
              </a:rPr>
              <a:t>目前</a:t>
            </a:r>
            <a:r>
              <a:rPr lang="zh-CN" altLang="zh-CN" dirty="0">
                <a:solidFill>
                  <a:schemeClr val="tx1"/>
                </a:solidFill>
                <a:latin typeface="+mn-ea"/>
              </a:rPr>
              <a:t>，高等职业教育事实上的“专科层次”，使高职院校处在了高等教育的末端。高职学生入校分数低，高职毕业生在社会上尚未形成较强的竞争力和影响力，教师“育人”的成就感不足，在客观上造成了师生文化上的不自信。</a:t>
            </a:r>
          </a:p>
          <a:p>
            <a:pPr marL="0" indent="0">
              <a:buNone/>
            </a:pPr>
            <a:endParaRPr lang="zh-CN" altLang="en-US" sz="2800" dirty="0"/>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一、认知影响高职院校文化自信的短板</a:t>
            </a:r>
            <a:endParaRPr lang="zh-CN" altLang="en-US" sz="3200" dirty="0">
              <a:solidFill>
                <a:schemeClr val="tx2"/>
              </a:solidFill>
            </a:endParaRPr>
          </a:p>
        </p:txBody>
      </p:sp>
    </p:spTree>
    <p:extLst>
      <p:ext uri="{BB962C8B-B14F-4D97-AF65-F5344CB8AC3E}">
        <p14:creationId xmlns:p14="http://schemas.microsoft.com/office/powerpoint/2010/main" val="26051080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5" y="2060848"/>
            <a:ext cx="7704857" cy="3993307"/>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latin typeface="+mn-ea"/>
              </a:rPr>
              <a:t>（</a:t>
            </a:r>
            <a:r>
              <a:rPr lang="zh-CN" altLang="zh-CN" b="1" dirty="0">
                <a:solidFill>
                  <a:schemeClr val="tx1"/>
                </a:solidFill>
                <a:latin typeface="+mn-ea"/>
              </a:rPr>
              <a:t>四）缺乏良好的运行机制，高职文化建设的社会</a:t>
            </a:r>
            <a:r>
              <a:rPr lang="zh-CN" altLang="zh-CN" b="1" dirty="0" smtClean="0">
                <a:solidFill>
                  <a:schemeClr val="tx1"/>
                </a:solidFill>
                <a:latin typeface="+mn-ea"/>
              </a:rPr>
              <a:t>背</a:t>
            </a:r>
            <a:endParaRPr lang="en-US" altLang="zh-CN" b="1" dirty="0" smtClean="0">
              <a:solidFill>
                <a:schemeClr val="tx1"/>
              </a:solidFill>
              <a:latin typeface="+mn-ea"/>
            </a:endParaRPr>
          </a:p>
          <a:p>
            <a:pPr marL="0" indent="0">
              <a:lnSpc>
                <a:spcPts val="3600"/>
              </a:lnSpc>
              <a:buNone/>
            </a:pPr>
            <a:r>
              <a:rPr lang="zh-CN" altLang="zh-CN" b="1" dirty="0" smtClean="0">
                <a:solidFill>
                  <a:schemeClr val="tx1"/>
                </a:solidFill>
                <a:latin typeface="+mn-ea"/>
              </a:rPr>
              <a:t>景</a:t>
            </a:r>
            <a:r>
              <a:rPr lang="zh-CN" altLang="zh-CN" b="1" dirty="0">
                <a:solidFill>
                  <a:schemeClr val="tx1"/>
                </a:solidFill>
                <a:latin typeface="+mn-ea"/>
              </a:rPr>
              <a:t>薄弱</a:t>
            </a:r>
            <a:endParaRPr lang="zh-CN" altLang="zh-CN" dirty="0">
              <a:solidFill>
                <a:schemeClr val="tx1"/>
              </a:solidFill>
              <a:latin typeface="+mn-ea"/>
            </a:endParaRPr>
          </a:p>
          <a:p>
            <a:pPr marL="0" indent="0">
              <a:lnSpc>
                <a:spcPts val="3600"/>
              </a:lnSpc>
              <a:buNone/>
            </a:pPr>
            <a:r>
              <a:rPr lang="en-US" altLang="zh-CN" dirty="0" smtClean="0">
                <a:solidFill>
                  <a:schemeClr val="tx1"/>
                </a:solidFill>
                <a:latin typeface="+mn-ea"/>
              </a:rPr>
              <a:t>        </a:t>
            </a:r>
            <a:r>
              <a:rPr lang="zh-CN" altLang="zh-CN" dirty="0" smtClean="0">
                <a:solidFill>
                  <a:schemeClr val="tx1"/>
                </a:solidFill>
                <a:latin typeface="+mn-ea"/>
              </a:rPr>
              <a:t>高职</a:t>
            </a:r>
            <a:r>
              <a:rPr lang="zh-CN" altLang="zh-CN" dirty="0">
                <a:solidFill>
                  <a:schemeClr val="tx1"/>
                </a:solidFill>
                <a:latin typeface="+mn-ea"/>
              </a:rPr>
              <a:t>教育的发展，需要政府、行业、企业和学校共同建立起良好的运行机制，各有作为，形成合力。但目前，尽管发展高职的呼声比较高，这种内在机制总体上还欠缺，往往是高职院校自己扛大旗，自己重视自己，从这点看，也造成了高职院校文化上的不自信。</a:t>
            </a:r>
          </a:p>
          <a:p>
            <a:pPr marL="0" indent="0">
              <a:buNone/>
            </a:pPr>
            <a:endParaRPr lang="zh-CN" altLang="en-US" dirty="0"/>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一、认知影响高职院校文化自信的短板</a:t>
            </a:r>
            <a:endParaRPr lang="zh-CN" altLang="en-US" sz="3200" dirty="0">
              <a:solidFill>
                <a:schemeClr val="tx2"/>
              </a:solidFill>
            </a:endParaRPr>
          </a:p>
        </p:txBody>
      </p:sp>
    </p:spTree>
    <p:extLst>
      <p:ext uri="{BB962C8B-B14F-4D97-AF65-F5344CB8AC3E}">
        <p14:creationId xmlns:p14="http://schemas.microsoft.com/office/powerpoint/2010/main" val="30877749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988840"/>
            <a:ext cx="7408333" cy="4137323"/>
          </a:xfrm>
        </p:spPr>
        <p:txBody>
          <a:bodyPr>
            <a:normAutofit/>
          </a:bodyPr>
          <a:lstStyle/>
          <a:p>
            <a:pPr marL="0" indent="0">
              <a:lnSpc>
                <a:spcPts val="3600"/>
              </a:lnSpc>
              <a:buNone/>
            </a:pPr>
            <a:r>
              <a:rPr lang="en-US" altLang="zh-CN" b="1" dirty="0" smtClean="0">
                <a:solidFill>
                  <a:schemeClr val="tx1"/>
                </a:solidFill>
                <a:latin typeface="+mn-ea"/>
              </a:rPr>
              <a:t>     </a:t>
            </a:r>
            <a:r>
              <a:rPr lang="zh-CN" altLang="zh-CN" b="1" dirty="0" smtClean="0">
                <a:solidFill>
                  <a:schemeClr val="tx1"/>
                </a:solidFill>
                <a:latin typeface="+mn-ea"/>
              </a:rPr>
              <a:t>（</a:t>
            </a:r>
            <a:r>
              <a:rPr lang="zh-CN" altLang="zh-CN" b="1" dirty="0">
                <a:solidFill>
                  <a:schemeClr val="tx1"/>
                </a:solidFill>
                <a:latin typeface="+mn-ea"/>
              </a:rPr>
              <a:t>五）引领不够，高职院校师生尚未形成文化建设的自觉意识</a:t>
            </a:r>
            <a:endParaRPr lang="zh-CN" altLang="zh-CN" dirty="0">
              <a:solidFill>
                <a:schemeClr val="tx1"/>
              </a:solidFill>
              <a:latin typeface="+mn-ea"/>
            </a:endParaRPr>
          </a:p>
          <a:p>
            <a:pPr marL="0" indent="0">
              <a:lnSpc>
                <a:spcPts val="3600"/>
              </a:lnSpc>
              <a:buNone/>
            </a:pPr>
            <a:r>
              <a:rPr lang="en-US" altLang="zh-CN" dirty="0" smtClean="0">
                <a:solidFill>
                  <a:schemeClr val="tx1"/>
                </a:solidFill>
                <a:latin typeface="+mn-ea"/>
              </a:rPr>
              <a:t>        </a:t>
            </a:r>
            <a:r>
              <a:rPr lang="zh-CN" altLang="zh-CN" dirty="0" smtClean="0">
                <a:solidFill>
                  <a:schemeClr val="tx1"/>
                </a:solidFill>
                <a:latin typeface="+mn-ea"/>
              </a:rPr>
              <a:t>费孝通</a:t>
            </a:r>
            <a:r>
              <a:rPr lang="zh-CN" altLang="zh-CN" dirty="0">
                <a:solidFill>
                  <a:schemeClr val="tx1"/>
                </a:solidFill>
                <a:latin typeface="+mn-ea"/>
              </a:rPr>
              <a:t>先生认为，文化自觉是生活在一定文化中的人对其文化有</a:t>
            </a:r>
            <a:r>
              <a:rPr lang="en-US" altLang="zh-CN" dirty="0">
                <a:solidFill>
                  <a:schemeClr val="tx1"/>
                </a:solidFill>
                <a:latin typeface="+mn-ea"/>
              </a:rPr>
              <a:t>“</a:t>
            </a:r>
            <a:r>
              <a:rPr lang="zh-CN" altLang="zh-CN" dirty="0">
                <a:solidFill>
                  <a:schemeClr val="tx1"/>
                </a:solidFill>
                <a:latin typeface="+mn-ea"/>
              </a:rPr>
              <a:t>自知之明</a:t>
            </a:r>
            <a:r>
              <a:rPr lang="en-US" altLang="zh-CN" dirty="0">
                <a:solidFill>
                  <a:schemeClr val="tx1"/>
                </a:solidFill>
                <a:latin typeface="+mn-ea"/>
              </a:rPr>
              <a:t>”</a:t>
            </a:r>
            <a:r>
              <a:rPr lang="zh-CN" altLang="zh-CN" dirty="0">
                <a:solidFill>
                  <a:schemeClr val="tx1"/>
                </a:solidFill>
                <a:latin typeface="+mn-ea"/>
              </a:rPr>
              <a:t>。但高职院校办学时间短，文化的系统性不强，特色不突出，缺乏文化共识，这也弱化了高职院校师生的文化意识。作为高职院校文化建设的主角，高职院校师生的文化自觉还需进一步被唤醒、被激活。</a:t>
            </a:r>
          </a:p>
        </p:txBody>
      </p:sp>
      <p:sp>
        <p:nvSpPr>
          <p:cNvPr id="3" name="标题 2"/>
          <p:cNvSpPr>
            <a:spLocks noGrp="1"/>
          </p:cNvSpPr>
          <p:nvPr>
            <p:ph type="title"/>
          </p:nvPr>
        </p:nvSpPr>
        <p:spPr/>
        <p:txBody>
          <a:bodyPr>
            <a:normAutofit/>
          </a:bodyPr>
          <a:lstStyle/>
          <a:p>
            <a:r>
              <a:rPr lang="zh-CN" altLang="en-US" sz="3200" dirty="0">
                <a:solidFill>
                  <a:schemeClr val="tx1"/>
                </a:solidFill>
                <a:latin typeface="黑体" pitchFamily="49" charset="-122"/>
                <a:ea typeface="黑体" pitchFamily="49" charset="-122"/>
              </a:rPr>
              <a:t>一、认知影响高职院校文化自信的短板</a:t>
            </a:r>
            <a:endParaRPr lang="zh-CN" altLang="en-US" sz="3200" dirty="0">
              <a:solidFill>
                <a:schemeClr val="tx2"/>
              </a:solidFill>
            </a:endParaRPr>
          </a:p>
        </p:txBody>
      </p:sp>
    </p:spTree>
    <p:extLst>
      <p:ext uri="{BB962C8B-B14F-4D97-AF65-F5344CB8AC3E}">
        <p14:creationId xmlns:p14="http://schemas.microsoft.com/office/powerpoint/2010/main" val="30877749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2132856"/>
            <a:ext cx="7920880" cy="4281339"/>
          </a:xfrm>
        </p:spPr>
        <p:txBody>
          <a:bodyPr>
            <a:normAutofit/>
          </a:bodyPr>
          <a:lstStyle/>
          <a:p>
            <a:pPr marL="0" indent="0">
              <a:lnSpc>
                <a:spcPts val="4800"/>
              </a:lnSpc>
              <a:buNone/>
            </a:pPr>
            <a:r>
              <a:rPr lang="en-US" altLang="zh-CN" sz="2800" dirty="0" smtClean="0">
                <a:solidFill>
                  <a:schemeClr val="tx1"/>
                </a:solidFill>
              </a:rPr>
              <a:t>         </a:t>
            </a:r>
            <a:r>
              <a:rPr lang="zh-CN" altLang="zh-CN" sz="2800" dirty="0" smtClean="0">
                <a:solidFill>
                  <a:schemeClr val="tx1"/>
                </a:solidFill>
              </a:rPr>
              <a:t>虽然</a:t>
            </a:r>
            <a:r>
              <a:rPr lang="zh-CN" altLang="zh-CN" sz="2800" dirty="0">
                <a:solidFill>
                  <a:schemeClr val="tx1"/>
                </a:solidFill>
              </a:rPr>
              <a:t>高职院校的文化积淀还不够厚，但仍然具有历史、行业、社会等多方面的积极因素，高职院校要有信心通过梳理、凝炼、积累，找到自己的文化优势，形成文化自信。</a:t>
            </a:r>
          </a:p>
        </p:txBody>
      </p:sp>
      <p:sp>
        <p:nvSpPr>
          <p:cNvPr id="3" name="标题 2"/>
          <p:cNvSpPr>
            <a:spLocks noGrp="1"/>
          </p:cNvSpPr>
          <p:nvPr>
            <p:ph type="title"/>
          </p:nvPr>
        </p:nvSpPr>
        <p:spPr/>
        <p:txBody>
          <a:bodyPr>
            <a:normAutofit/>
          </a:bodyPr>
          <a:lstStyle/>
          <a:p>
            <a:r>
              <a:rPr lang="zh-CN" altLang="en-US" sz="3200" dirty="0" smtClean="0">
                <a:solidFill>
                  <a:schemeClr val="tx1"/>
                </a:solidFill>
                <a:latin typeface="黑体" pitchFamily="49" charset="-122"/>
                <a:ea typeface="黑体" pitchFamily="49" charset="-122"/>
              </a:rPr>
              <a:t>二、正视高职院校的文化资源和优势</a:t>
            </a:r>
            <a:endParaRPr lang="zh-CN" altLang="en-US" sz="3200"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3087774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988840"/>
            <a:ext cx="7488832" cy="4536504"/>
          </a:xfrm>
        </p:spPr>
        <p:txBody>
          <a:bodyPr>
            <a:normAutofit/>
          </a:bodyPr>
          <a:lstStyle/>
          <a:p>
            <a:pPr marL="0" indent="0">
              <a:lnSpc>
                <a:spcPts val="3600"/>
              </a:lnSpc>
              <a:buNone/>
            </a:pPr>
            <a:r>
              <a:rPr lang="en-US" altLang="zh-CN" b="1" dirty="0" smtClean="0">
                <a:solidFill>
                  <a:schemeClr val="tx1"/>
                </a:solidFill>
              </a:rPr>
              <a:t>       </a:t>
            </a:r>
            <a:r>
              <a:rPr lang="zh-CN" altLang="zh-CN" b="1" dirty="0" smtClean="0">
                <a:solidFill>
                  <a:schemeClr val="tx1"/>
                </a:solidFill>
              </a:rPr>
              <a:t>（</a:t>
            </a:r>
            <a:r>
              <a:rPr lang="zh-CN" altLang="zh-CN" b="1" dirty="0">
                <a:solidFill>
                  <a:schemeClr val="tx1"/>
                </a:solidFill>
              </a:rPr>
              <a:t>一）在高职办学中找到属于自己的文化本源</a:t>
            </a:r>
            <a:endParaRPr lang="zh-CN" altLang="zh-CN" dirty="0">
              <a:solidFill>
                <a:schemeClr val="tx1"/>
              </a:solidFill>
            </a:endParaRPr>
          </a:p>
          <a:p>
            <a:pPr marL="0" indent="0">
              <a:lnSpc>
                <a:spcPts val="3600"/>
              </a:lnSpc>
              <a:buNone/>
            </a:pPr>
            <a:r>
              <a:rPr lang="en-US" altLang="zh-CN" dirty="0" smtClean="0">
                <a:solidFill>
                  <a:schemeClr val="tx1"/>
                </a:solidFill>
              </a:rPr>
              <a:t>         </a:t>
            </a:r>
            <a:r>
              <a:rPr lang="zh-CN" altLang="zh-CN" dirty="0" smtClean="0">
                <a:solidFill>
                  <a:schemeClr val="tx1"/>
                </a:solidFill>
              </a:rPr>
              <a:t>高职</a:t>
            </a:r>
            <a:r>
              <a:rPr lang="zh-CN" altLang="zh-CN" dirty="0">
                <a:solidFill>
                  <a:schemeClr val="tx1"/>
                </a:solidFill>
              </a:rPr>
              <a:t>教育的自身特点决定了高职院校与普通</a:t>
            </a:r>
            <a:r>
              <a:rPr lang="zh-CN" altLang="zh-CN" dirty="0" smtClean="0">
                <a:solidFill>
                  <a:schemeClr val="tx1"/>
                </a:solidFill>
              </a:rPr>
              <a:t>高校</a:t>
            </a:r>
            <a:endParaRPr lang="en-US" altLang="zh-CN" dirty="0" smtClean="0">
              <a:solidFill>
                <a:schemeClr val="tx1"/>
              </a:solidFill>
            </a:endParaRPr>
          </a:p>
          <a:p>
            <a:pPr marL="0" indent="0">
              <a:lnSpc>
                <a:spcPts val="3600"/>
              </a:lnSpc>
              <a:buNone/>
            </a:pPr>
            <a:r>
              <a:rPr lang="zh-CN" altLang="zh-CN" dirty="0" smtClean="0">
                <a:solidFill>
                  <a:schemeClr val="tx1"/>
                </a:solidFill>
              </a:rPr>
              <a:t>不同</a:t>
            </a:r>
            <a:r>
              <a:rPr lang="zh-CN" altLang="zh-CN" dirty="0">
                <a:solidFill>
                  <a:schemeClr val="tx1"/>
                </a:solidFill>
              </a:rPr>
              <a:t>的文化风格和文化气质，要积极探索一条理论引领、实践为主，边思考、边实践、边积累、边总结、边升华的文化建设的路子，加快推进高职院校文化建设。</a:t>
            </a:r>
          </a:p>
        </p:txBody>
      </p:sp>
      <p:sp>
        <p:nvSpPr>
          <p:cNvPr id="3" name="标题 2"/>
          <p:cNvSpPr>
            <a:spLocks noGrp="1"/>
          </p:cNvSpPr>
          <p:nvPr>
            <p:ph type="title"/>
          </p:nvPr>
        </p:nvSpPr>
        <p:spPr/>
        <p:txBody>
          <a:bodyPr>
            <a:normAutofit/>
          </a:bodyPr>
          <a:lstStyle/>
          <a:p>
            <a:r>
              <a:rPr lang="zh-CN" altLang="en-US" sz="3200" dirty="0" smtClean="0">
                <a:solidFill>
                  <a:schemeClr val="tx1"/>
                </a:solidFill>
                <a:latin typeface="黑体" pitchFamily="49" charset="-122"/>
                <a:ea typeface="黑体" pitchFamily="49" charset="-122"/>
              </a:rPr>
              <a:t>二</a:t>
            </a:r>
            <a:r>
              <a:rPr lang="zh-CN" altLang="en-US" sz="3200" dirty="0">
                <a:solidFill>
                  <a:schemeClr val="tx1"/>
                </a:solidFill>
                <a:latin typeface="黑体" pitchFamily="49" charset="-122"/>
                <a:ea typeface="黑体" pitchFamily="49" charset="-122"/>
              </a:rPr>
              <a:t>、正视高职院校的文化资源和</a:t>
            </a:r>
            <a:r>
              <a:rPr lang="zh-CN" altLang="en-US" sz="3200" dirty="0" smtClean="0">
                <a:solidFill>
                  <a:schemeClr val="tx1"/>
                </a:solidFill>
                <a:latin typeface="黑体" pitchFamily="49" charset="-122"/>
                <a:ea typeface="黑体" pitchFamily="49" charset="-122"/>
              </a:rPr>
              <a:t>优势</a:t>
            </a:r>
            <a:endParaRPr lang="zh-CN" altLang="en-US" sz="3200" dirty="0">
              <a:solidFill>
                <a:schemeClr val="tx2"/>
              </a:solidFill>
            </a:endParaRPr>
          </a:p>
        </p:txBody>
      </p:sp>
    </p:spTree>
    <p:extLst>
      <p:ext uri="{BB962C8B-B14F-4D97-AF65-F5344CB8AC3E}">
        <p14:creationId xmlns:p14="http://schemas.microsoft.com/office/powerpoint/2010/main" val="30877749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652</TotalTime>
  <Words>1613</Words>
  <Application>Microsoft Office PowerPoint</Application>
  <PresentationFormat>全屏显示(4:3)</PresentationFormat>
  <Paragraphs>57</Paragraphs>
  <Slides>18</Slides>
  <Notes>3</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波形</vt:lpstr>
      <vt:lpstr>在文化自信与自觉中寻找高职院校发展的动力源 </vt:lpstr>
      <vt:lpstr>主要内容</vt:lpstr>
      <vt:lpstr>一、认知影响高职院校文化自信的短板</vt:lpstr>
      <vt:lpstr>一、认知影响高职院校文化自信的短板</vt:lpstr>
      <vt:lpstr>一、认知影响高职院校文化自信的短板</vt:lpstr>
      <vt:lpstr>一、认知影响高职院校文化自信的短板</vt:lpstr>
      <vt:lpstr>一、认知影响高职院校文化自信的短板</vt:lpstr>
      <vt:lpstr>二、正视高职院校的文化资源和优势</vt:lpstr>
      <vt:lpstr>二、正视高职院校的文化资源和优势</vt:lpstr>
      <vt:lpstr>二、正视高职院校的文化资源和优势</vt:lpstr>
      <vt:lpstr>二、正视高职院校的文化资源和优势</vt:lpstr>
      <vt:lpstr>二、正视高职院校的文化资源和优势</vt:lpstr>
      <vt:lpstr>三、用文化软实力唤醒高职院校师生 的文化自觉，推动高职院校的科学发展</vt:lpstr>
      <vt:lpstr>三、用文化软实力唤醒高职院校师生 的文化自觉，推动高职院校的科学发展</vt:lpstr>
      <vt:lpstr>三、用文化软实力唤醒高职院校师生 的文化自觉，推动高职院校的科学发展</vt:lpstr>
      <vt:lpstr>三、用文化软实力唤醒高职院校师生 的文化自觉，推动高职院校的科学发展</vt:lpstr>
      <vt:lpstr>三、用文化软实力唤醒高职院校师生 的文化自觉，推动高职院校的科学发展</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十八大报告导读：  全面提高党的建设科学化水平 </dc:title>
  <dc:creator>admin</dc:creator>
  <cp:lastModifiedBy>tl-bgl-425-02</cp:lastModifiedBy>
  <cp:revision>57</cp:revision>
  <dcterms:created xsi:type="dcterms:W3CDTF">2012-11-23T10:07:20Z</dcterms:created>
  <dcterms:modified xsi:type="dcterms:W3CDTF">2011-11-26T11:04:01Z</dcterms:modified>
</cp:coreProperties>
</file>